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38.xml" ContentType="application/vnd.openxmlformats-officedocument.presentationml.tags+xml"/>
  <Override PartName="/ppt/notesSlides/notesSlide2.xml" ContentType="application/vnd.openxmlformats-officedocument.presentationml.notesSlide+xml"/>
  <Override PartName="/ppt/tags/tag39.xml" ContentType="application/vnd.openxmlformats-officedocument.presentationml.tags+xml"/>
  <Override PartName="/ppt/notesSlides/notesSlide3.xml" ContentType="application/vnd.openxmlformats-officedocument.presentationml.notesSlide+xml"/>
  <Override PartName="/ppt/tags/tag40.xml" ContentType="application/vnd.openxmlformats-officedocument.presentationml.tags+xml"/>
  <Override PartName="/ppt/notesSlides/notesSlide4.xml" ContentType="application/vnd.openxmlformats-officedocument.presentationml.notesSlide+xml"/>
  <Override PartName="/ppt/tags/tag41.xml" ContentType="application/vnd.openxmlformats-officedocument.presentationml.tags+xml"/>
  <Override PartName="/ppt/notesSlides/notesSlide5.xml" ContentType="application/vnd.openxmlformats-officedocument.presentationml.notesSlide+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4.xml" ContentType="application/vnd.openxmlformats-officedocument.presentationml.tags+xml"/>
  <Override PartName="/ppt/notesSlides/notesSlide8.xml" ContentType="application/vnd.openxmlformats-officedocument.presentationml.notesSlide+xml"/>
  <Override PartName="/ppt/tags/tag45.xml" ContentType="application/vnd.openxmlformats-officedocument.presentationml.tags+xml"/>
  <Override PartName="/ppt/notesSlides/notesSlide9.xml" ContentType="application/vnd.openxmlformats-officedocument.presentationml.notesSlide+xml"/>
  <Override PartName="/ppt/tags/tag46.xml" ContentType="application/vnd.openxmlformats-officedocument.presentationml.tags+xml"/>
  <Override PartName="/ppt/notesSlides/notesSlide10.xml" ContentType="application/vnd.openxmlformats-officedocument.presentationml.notesSlide+xml"/>
  <Override PartName="/ppt/tags/tag47.xml" ContentType="application/vnd.openxmlformats-officedocument.presentationml.tags+xml"/>
  <Override PartName="/ppt/notesSlides/notesSlide11.xml" ContentType="application/vnd.openxmlformats-officedocument.presentationml.notesSlide+xml"/>
  <Override PartName="/ppt/comments/comment1.xml" ContentType="application/vnd.openxmlformats-officedocument.presentationml.comments+xml"/>
  <Override PartName="/ppt/tags/tag48.xml" ContentType="application/vnd.openxmlformats-officedocument.presentationml.tags+xml"/>
  <Override PartName="/ppt/notesSlides/notesSlide12.xml" ContentType="application/vnd.openxmlformats-officedocument.presentationml.notesSlide+xml"/>
  <Override PartName="/ppt/tags/tag49.xml" ContentType="application/vnd.openxmlformats-officedocument.presentationml.tags+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0.xml" ContentType="application/vnd.openxmlformats-officedocument.presentationml.tags+xml"/>
  <Override PartName="/ppt/notesSlides/notesSlide14.xml" ContentType="application/vnd.openxmlformats-officedocument.presentationml.notesSlide+xml"/>
  <Override PartName="/ppt/tags/tag51.xml" ContentType="application/vnd.openxmlformats-officedocument.presentationml.tags+xml"/>
  <Override PartName="/ppt/notesSlides/notesSlide15.xml" ContentType="application/vnd.openxmlformats-officedocument.presentationml.notesSlide+xml"/>
  <Override PartName="/ppt/tags/tag52.xml" ContentType="application/vnd.openxmlformats-officedocument.presentationml.tags+xml"/>
  <Override PartName="/ppt/notesSlides/notesSlide16.xml" ContentType="application/vnd.openxmlformats-officedocument.presentationml.notesSlide+xml"/>
  <Override PartName="/ppt/tags/tag53.xml" ContentType="application/vnd.openxmlformats-officedocument.presentationml.tags+xml"/>
  <Override PartName="/ppt/notesSlides/notesSlide17.xml" ContentType="application/vnd.openxmlformats-officedocument.presentationml.notesSlide+xml"/>
  <Override PartName="/ppt/tags/tag54.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5.xml" ContentType="application/vnd.openxmlformats-officedocument.presentationml.tags+xml"/>
  <Override PartName="/ppt/notesSlides/notesSlide19.xml" ContentType="application/vnd.openxmlformats-officedocument.presentationml.notesSlide+xml"/>
  <Override PartName="/ppt/comments/comment2.xml" ContentType="application/vnd.openxmlformats-officedocument.presentationml.comments+xml"/>
  <Override PartName="/ppt/tags/tag56.xml" ContentType="application/vnd.openxmlformats-officedocument.presentationml.tags+xml"/>
  <Override PartName="/ppt/notesSlides/notesSlide20.xml" ContentType="application/vnd.openxmlformats-officedocument.presentationml.notesSlide+xml"/>
  <Override PartName="/ppt/comments/comment3.xml" ContentType="application/vnd.openxmlformats-officedocument.presentationml.comments+xml"/>
  <Override PartName="/ppt/tags/tag57.xml" ContentType="application/vnd.openxmlformats-officedocument.presentationml.tags+xml"/>
  <Override PartName="/ppt/comments/comment4.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36" r:id="rId3"/>
  </p:sldMasterIdLst>
  <p:notesMasterIdLst>
    <p:notesMasterId r:id="rId26"/>
  </p:notesMasterIdLst>
  <p:sldIdLst>
    <p:sldId id="313" r:id="rId4"/>
    <p:sldId id="314" r:id="rId5"/>
    <p:sldId id="284" r:id="rId6"/>
    <p:sldId id="257" r:id="rId7"/>
    <p:sldId id="287" r:id="rId8"/>
    <p:sldId id="285" r:id="rId9"/>
    <p:sldId id="300" r:id="rId10"/>
    <p:sldId id="288" r:id="rId11"/>
    <p:sldId id="289" r:id="rId12"/>
    <p:sldId id="290" r:id="rId13"/>
    <p:sldId id="291" r:id="rId14"/>
    <p:sldId id="309" r:id="rId15"/>
    <p:sldId id="310" r:id="rId16"/>
    <p:sldId id="295" r:id="rId17"/>
    <p:sldId id="296" r:id="rId18"/>
    <p:sldId id="298" r:id="rId19"/>
    <p:sldId id="308" r:id="rId20"/>
    <p:sldId id="301" r:id="rId21"/>
    <p:sldId id="304" r:id="rId22"/>
    <p:sldId id="311" r:id="rId23"/>
    <p:sldId id="312" r:id="rId24"/>
    <p:sldId id="303"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Houalla" initials="NH" lastIdx="9" clrIdx="0"/>
  <p:cmAuthor id="2" name="Alex T" initials="AT" lastIdx="1" clrIdx="1"/>
  <p:cmAuthor id="3" name="Julie Geer" initials="J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85"/>
    <a:srgbClr val="5C8EB8"/>
    <a:srgbClr val="007774"/>
    <a:srgbClr val="548B75"/>
    <a:srgbClr val="9C6D86"/>
    <a:srgbClr val="000000"/>
    <a:srgbClr val="FFFFFF"/>
    <a:srgbClr val="575656"/>
    <a:srgbClr val="145934"/>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47" autoAdjust="0"/>
    <p:restoredTop sz="73276" autoAdjust="0"/>
  </p:normalViewPr>
  <p:slideViewPr>
    <p:cSldViewPr snapToGrid="0">
      <p:cViewPr varScale="1">
        <p:scale>
          <a:sx n="67" d="100"/>
          <a:sy n="67" d="100"/>
        </p:scale>
        <p:origin x="1623" y="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gs" Target="tags/tag1.xml"/><Relationship Id="rId30"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5T15:16:04.877" idx="6">
    <p:pos x="7152" y="61"/>
    <p:text>Should this be "bolted" in consistency with the following slide?</p:text>
    <p:extLst>
      <p:ext uri="{C676402C-5697-4E1C-873F-D02D1690AC5C}">
        <p15:threadingInfo xmlns:p15="http://schemas.microsoft.com/office/powerpoint/2012/main" timeZoneBias="0"/>
      </p:ext>
    </p:extLst>
  </p:cm>
  <p:cm authorId="1" dt="2021-03-15T15:16:59.879" idx="7">
    <p:pos x="7152" y="197"/>
    <p:text>If so, I would suggest adding (1) and (2) after each title.</p:text>
    <p:extLst>
      <p:ext uri="{C676402C-5697-4E1C-873F-D02D1690AC5C}">
        <p15:threadingInfo xmlns:p15="http://schemas.microsoft.com/office/powerpoint/2012/main" timeZoneBias="0">
          <p15:parentCm authorId="1" idx="6"/>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1-03-17T13:46:17.984" idx="1">
    <p:pos x="4666" y="2071"/>
    <p:text>This would be a great place to link to the habits section of the website</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3" dt="2021-03-17T15:44:11.060" idx="2">
    <p:pos x="238" y="1527"/>
    <p:text>These are all hyperlinked</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15T15:44:07.857" idx="9">
    <p:pos x="6260" y="0"/>
    <p:text>Would you like an "end" page here, closing the presentation?</p:text>
    <p:extLst>
      <p:ext uri="{C676402C-5697-4E1C-873F-D02D1690AC5C}">
        <p15:threadingInfo xmlns:p15="http://schemas.microsoft.com/office/powerpoint/2012/main" timeZoneBias="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6B979-0070-B541-87BF-4E0CC54C4B36}" type="doc">
      <dgm:prSet loTypeId="urn:microsoft.com/office/officeart/2005/8/layout/hierarchy4" loCatId="" qsTypeId="urn:microsoft.com/office/officeart/2005/8/quickstyle/simple4" qsCatId="simple" csTypeId="urn:microsoft.com/office/officeart/2005/8/colors/accent1_2" csCatId="accent1" phldr="1"/>
      <dgm:spPr/>
      <dgm:t>
        <a:bodyPr/>
        <a:lstStyle/>
        <a:p>
          <a:endParaRPr lang="en-US"/>
        </a:p>
      </dgm:t>
    </dgm:pt>
    <dgm:pt modelId="{5407D0ED-313D-3247-8E37-61AFF70BEEC8}">
      <dgm:prSet phldrT="[Text]" custT="1"/>
      <dgm:spPr>
        <a:xfrm>
          <a:off x="15" y="832"/>
          <a:ext cx="8826332" cy="1406813"/>
        </a:xfrm>
        <a:prstGeom prst="roundRect">
          <a:avLst>
            <a:gd name="adj" fmla="val 10000"/>
          </a:avLst>
        </a:prstGeom>
        <a:solidFill>
          <a:sysClr val="window" lastClr="FFFFFF">
            <a:lumMod val="95000"/>
          </a:sysClr>
        </a:solidFill>
        <a:ln>
          <a:solidFill>
            <a:schemeClr val="accent6"/>
          </a:solidFill>
        </a:ln>
        <a:effectLst/>
      </dgm:spPr>
      <dgm:t>
        <a:bodyPr/>
        <a:lstStyle/>
        <a:p>
          <a:pPr>
            <a:buNone/>
          </a:pPr>
          <a:r>
            <a:rPr lang="en-US" sz="2000" b="1" dirty="0">
              <a:solidFill>
                <a:schemeClr val="tx2"/>
              </a:solidFill>
              <a:latin typeface="+mn-lt"/>
              <a:ea typeface="+mn-ea"/>
              <a:cs typeface="+mn-cs"/>
            </a:rPr>
            <a:t>Adaptive teaching for inclusion</a:t>
          </a:r>
        </a:p>
        <a:p>
          <a:pPr>
            <a:buNone/>
          </a:pPr>
          <a:r>
            <a:rPr lang="en-US" sz="1400" dirty="0">
              <a:solidFill>
                <a:schemeClr val="tx2"/>
              </a:solidFill>
              <a:latin typeface="+mn-lt"/>
              <a:ea typeface="+mn-ea"/>
              <a:cs typeface="+mn-cs"/>
            </a:rPr>
            <a:t>Spiral of inquiry</a:t>
          </a:r>
        </a:p>
        <a:p>
          <a:pPr>
            <a:buNone/>
          </a:pPr>
          <a:r>
            <a:rPr lang="en-US" sz="1400" dirty="0">
              <a:solidFill>
                <a:schemeClr val="tx2"/>
              </a:solidFill>
              <a:latin typeface="+mn-lt"/>
              <a:ea typeface="+mn-ea"/>
              <a:cs typeface="+mn-cs"/>
            </a:rPr>
            <a:t>Social, Physical, Cognitive </a:t>
          </a:r>
        </a:p>
        <a:p>
          <a:pPr>
            <a:buNone/>
          </a:pPr>
          <a:r>
            <a:rPr lang="en-US" sz="1400" dirty="0" err="1">
              <a:solidFill>
                <a:schemeClr val="tx2"/>
              </a:solidFill>
              <a:latin typeface="+mn-lt"/>
              <a:ea typeface="+mn-ea"/>
              <a:cs typeface="+mn-cs"/>
            </a:rPr>
            <a:t>Behaviours</a:t>
          </a:r>
          <a:r>
            <a:rPr lang="en-US" sz="1400" dirty="0">
              <a:solidFill>
                <a:schemeClr val="tx2"/>
              </a:solidFill>
              <a:latin typeface="+mn-lt"/>
              <a:ea typeface="+mn-ea"/>
              <a:cs typeface="+mn-cs"/>
            </a:rPr>
            <a:t> &amp; Communication</a:t>
          </a:r>
        </a:p>
      </dgm:t>
    </dgm:pt>
    <dgm:pt modelId="{5EA9A7E5-B38C-474B-9451-B374620C94A8}" type="parTrans" cxnId="{751C259F-4465-BE47-A140-2B4EB69A0661}">
      <dgm:prSet/>
      <dgm:spPr/>
      <dgm:t>
        <a:bodyPr/>
        <a:lstStyle/>
        <a:p>
          <a:endParaRPr lang="en-US">
            <a:latin typeface="News Gothic MT" panose="020B0503020103020203" pitchFamily="34" charset="0"/>
          </a:endParaRPr>
        </a:p>
      </dgm:t>
    </dgm:pt>
    <dgm:pt modelId="{89ECBE94-B51B-214A-BD05-E165B69D4FED}" type="sibTrans" cxnId="{751C259F-4465-BE47-A140-2B4EB69A0661}">
      <dgm:prSet/>
      <dgm:spPr/>
      <dgm:t>
        <a:bodyPr/>
        <a:lstStyle/>
        <a:p>
          <a:endParaRPr lang="en-US">
            <a:latin typeface="News Gothic MT" panose="020B0503020103020203" pitchFamily="34" charset="0"/>
          </a:endParaRPr>
        </a:p>
      </dgm:t>
    </dgm:pt>
    <dgm:pt modelId="{9CCCD6BE-9A18-2445-BEF4-145E00708D3E}">
      <dgm:prSet phldrT="[Text]">
        <dgm:style>
          <a:lnRef idx="2">
            <a:schemeClr val="dk1"/>
          </a:lnRef>
          <a:fillRef idx="1">
            <a:schemeClr val="lt1"/>
          </a:fillRef>
          <a:effectRef idx="0">
            <a:schemeClr val="dk1"/>
          </a:effectRef>
          <a:fontRef idx="minor">
            <a:schemeClr val="dk1"/>
          </a:fontRef>
        </dgm:style>
      </dgm:prSet>
      <dgm:spPr>
        <a:xfrm>
          <a:off x="5613" y="1652129"/>
          <a:ext cx="857950"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1</a:t>
          </a:r>
        </a:p>
      </dgm:t>
    </dgm:pt>
    <dgm:pt modelId="{D27E6032-13C1-8545-BAE4-02BA9AC73C25}" type="parTrans" cxnId="{7711D2F2-98AC-AD4A-9BD1-4B78C0B51519}">
      <dgm:prSet/>
      <dgm:spPr/>
      <dgm:t>
        <a:bodyPr/>
        <a:lstStyle/>
        <a:p>
          <a:endParaRPr lang="en-US">
            <a:latin typeface="News Gothic MT" panose="020B0503020103020203" pitchFamily="34" charset="0"/>
          </a:endParaRPr>
        </a:p>
      </dgm:t>
    </dgm:pt>
    <dgm:pt modelId="{3E518F26-B0DF-6649-AEAC-E5AA19100398}" type="sibTrans" cxnId="{7711D2F2-98AC-AD4A-9BD1-4B78C0B51519}">
      <dgm:prSet/>
      <dgm:spPr/>
      <dgm:t>
        <a:bodyPr/>
        <a:lstStyle/>
        <a:p>
          <a:endParaRPr lang="en-US">
            <a:latin typeface="News Gothic MT" panose="020B0503020103020203" pitchFamily="34" charset="0"/>
          </a:endParaRPr>
        </a:p>
      </dgm:t>
    </dgm:pt>
    <dgm:pt modelId="{FC09EFEB-389F-9149-86D3-E9325AE88B91}">
      <dgm:prSet phldrT="[Text]">
        <dgm:style>
          <a:lnRef idx="2">
            <a:schemeClr val="dk1"/>
          </a:lnRef>
          <a:fillRef idx="1">
            <a:schemeClr val="lt1"/>
          </a:fillRef>
          <a:effectRef idx="0">
            <a:schemeClr val="dk1"/>
          </a:effectRef>
          <a:fontRef idx="minor">
            <a:schemeClr val="dk1"/>
          </a:fontRef>
        </dgm:style>
      </dgm:prSet>
      <dgm:spPr>
        <a:xfrm>
          <a:off x="932075"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2</a:t>
          </a:r>
        </a:p>
      </dgm:t>
    </dgm:pt>
    <dgm:pt modelId="{6BADC34D-BE03-9B43-BD6B-35F6E2E35B56}" type="parTrans" cxnId="{D44E0E7C-642A-D54A-B470-CFA2E6B2F35C}">
      <dgm:prSet/>
      <dgm:spPr/>
      <dgm:t>
        <a:bodyPr/>
        <a:lstStyle/>
        <a:p>
          <a:endParaRPr lang="en-US">
            <a:latin typeface="News Gothic MT" panose="020B0503020103020203" pitchFamily="34" charset="0"/>
          </a:endParaRPr>
        </a:p>
      </dgm:t>
    </dgm:pt>
    <dgm:pt modelId="{3A574A81-06FB-FE43-974A-2BD59EEF2C2E}" type="sibTrans" cxnId="{D44E0E7C-642A-D54A-B470-CFA2E6B2F35C}">
      <dgm:prSet/>
      <dgm:spPr/>
      <dgm:t>
        <a:bodyPr/>
        <a:lstStyle/>
        <a:p>
          <a:endParaRPr lang="en-US">
            <a:latin typeface="News Gothic MT" panose="020B0503020103020203" pitchFamily="34" charset="0"/>
          </a:endParaRPr>
        </a:p>
      </dgm:t>
    </dgm:pt>
    <dgm:pt modelId="{9E4EBAAC-2E7C-FA47-9876-038B0C54B31B}">
      <dgm:prSet phldrT="[Text]">
        <dgm:style>
          <a:lnRef idx="2">
            <a:schemeClr val="dk1"/>
          </a:lnRef>
          <a:fillRef idx="1">
            <a:schemeClr val="lt1"/>
          </a:fillRef>
          <a:effectRef idx="0">
            <a:schemeClr val="dk1"/>
          </a:effectRef>
          <a:fontRef idx="minor">
            <a:schemeClr val="dk1"/>
          </a:fontRef>
        </dgm:style>
      </dgm:prSet>
      <dgm:spPr>
        <a:xfrm>
          <a:off x="1816207"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3</a:t>
          </a:r>
        </a:p>
      </dgm:t>
    </dgm:pt>
    <dgm:pt modelId="{FF00EDF1-3634-1F4F-84B7-79BF265F971C}" type="parTrans" cxnId="{0ED68796-16B5-4740-B4C8-8BBB31E5B7F9}">
      <dgm:prSet/>
      <dgm:spPr/>
      <dgm:t>
        <a:bodyPr/>
        <a:lstStyle/>
        <a:p>
          <a:endParaRPr lang="en-US">
            <a:latin typeface="News Gothic MT" panose="020B0503020103020203" pitchFamily="34" charset="0"/>
          </a:endParaRPr>
        </a:p>
      </dgm:t>
    </dgm:pt>
    <dgm:pt modelId="{12FC2A22-830E-A449-8E2E-3B50BD9D9875}" type="sibTrans" cxnId="{0ED68796-16B5-4740-B4C8-8BBB31E5B7F9}">
      <dgm:prSet/>
      <dgm:spPr/>
      <dgm:t>
        <a:bodyPr/>
        <a:lstStyle/>
        <a:p>
          <a:endParaRPr lang="en-US">
            <a:latin typeface="News Gothic MT" panose="020B0503020103020203" pitchFamily="34" charset="0"/>
          </a:endParaRPr>
        </a:p>
      </dgm:t>
    </dgm:pt>
    <dgm:pt modelId="{2D9FAB4C-C98D-2E4F-863F-FAF7FCD74261}">
      <dgm:prSet phldrT="[Text]">
        <dgm:style>
          <a:lnRef idx="2">
            <a:schemeClr val="dk1"/>
          </a:lnRef>
          <a:fillRef idx="1">
            <a:schemeClr val="lt1"/>
          </a:fillRef>
          <a:effectRef idx="0">
            <a:schemeClr val="dk1"/>
          </a:effectRef>
          <a:fontRef idx="minor">
            <a:schemeClr val="dk1"/>
          </a:fontRef>
        </dgm:style>
      </dgm:prSet>
      <dgm:spPr>
        <a:xfrm>
          <a:off x="2700339"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4</a:t>
          </a:r>
        </a:p>
      </dgm:t>
    </dgm:pt>
    <dgm:pt modelId="{EFB185D4-B283-1046-931C-BB728E018B85}" type="parTrans" cxnId="{9C089BB6-CC3C-564A-90F4-D6F1393600DA}">
      <dgm:prSet/>
      <dgm:spPr/>
      <dgm:t>
        <a:bodyPr/>
        <a:lstStyle/>
        <a:p>
          <a:endParaRPr lang="en-US">
            <a:latin typeface="News Gothic MT" panose="020B0503020103020203" pitchFamily="34" charset="0"/>
          </a:endParaRPr>
        </a:p>
      </dgm:t>
    </dgm:pt>
    <dgm:pt modelId="{9482DE87-60DB-6C4A-852F-81DF4041B5FA}" type="sibTrans" cxnId="{9C089BB6-CC3C-564A-90F4-D6F1393600DA}">
      <dgm:prSet/>
      <dgm:spPr/>
      <dgm:t>
        <a:bodyPr/>
        <a:lstStyle/>
        <a:p>
          <a:endParaRPr lang="en-US">
            <a:latin typeface="News Gothic MT" panose="020B0503020103020203" pitchFamily="34" charset="0"/>
          </a:endParaRPr>
        </a:p>
      </dgm:t>
    </dgm:pt>
    <dgm:pt modelId="{6562C153-4D32-7D42-A128-C85171CBF4AA}">
      <dgm:prSet phldrT="[Text]">
        <dgm:style>
          <a:lnRef idx="2">
            <a:schemeClr val="dk1"/>
          </a:lnRef>
          <a:fillRef idx="1">
            <a:schemeClr val="lt1"/>
          </a:fillRef>
          <a:effectRef idx="0">
            <a:schemeClr val="dk1"/>
          </a:effectRef>
          <a:fontRef idx="minor">
            <a:schemeClr val="dk1"/>
          </a:fontRef>
        </dgm:style>
      </dgm:prSet>
      <dgm:spPr>
        <a:xfrm>
          <a:off x="3584471"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5</a:t>
          </a:r>
        </a:p>
      </dgm:t>
    </dgm:pt>
    <dgm:pt modelId="{955CB7A4-0CB1-D640-B8DA-832D9131ABDF}" type="parTrans" cxnId="{CC33F5CA-369F-9A47-A4D1-02A3A063A26F}">
      <dgm:prSet/>
      <dgm:spPr/>
      <dgm:t>
        <a:bodyPr/>
        <a:lstStyle/>
        <a:p>
          <a:endParaRPr lang="en-US">
            <a:latin typeface="News Gothic MT" panose="020B0503020103020203" pitchFamily="34" charset="0"/>
          </a:endParaRPr>
        </a:p>
      </dgm:t>
    </dgm:pt>
    <dgm:pt modelId="{41AB0A56-6B1F-054C-B46B-F4A577BFFD83}" type="sibTrans" cxnId="{CC33F5CA-369F-9A47-A4D1-02A3A063A26F}">
      <dgm:prSet/>
      <dgm:spPr/>
      <dgm:t>
        <a:bodyPr/>
        <a:lstStyle/>
        <a:p>
          <a:endParaRPr lang="en-US">
            <a:latin typeface="News Gothic MT" panose="020B0503020103020203" pitchFamily="34" charset="0"/>
          </a:endParaRPr>
        </a:p>
      </dgm:t>
    </dgm:pt>
    <dgm:pt modelId="{BF271DF8-6B58-634D-9C29-CD85B2F2ACC9}">
      <dgm:prSet phldrT="[Text]">
        <dgm:style>
          <a:lnRef idx="2">
            <a:schemeClr val="dk1"/>
          </a:lnRef>
          <a:fillRef idx="1">
            <a:schemeClr val="lt1"/>
          </a:fillRef>
          <a:effectRef idx="0">
            <a:schemeClr val="dk1"/>
          </a:effectRef>
          <a:fontRef idx="minor">
            <a:schemeClr val="dk1"/>
          </a:fontRef>
        </dgm:style>
      </dgm:prSet>
      <dgm:spPr>
        <a:xfrm>
          <a:off x="4468603"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6</a:t>
          </a:r>
        </a:p>
      </dgm:t>
    </dgm:pt>
    <dgm:pt modelId="{C098776B-6E5A-5641-ADE9-6A162B09F8A6}" type="parTrans" cxnId="{2E84E5D1-2D88-5B41-991D-85007495DFC7}">
      <dgm:prSet/>
      <dgm:spPr/>
      <dgm:t>
        <a:bodyPr/>
        <a:lstStyle/>
        <a:p>
          <a:endParaRPr lang="en-US">
            <a:latin typeface="News Gothic MT" panose="020B0503020103020203" pitchFamily="34" charset="0"/>
          </a:endParaRPr>
        </a:p>
      </dgm:t>
    </dgm:pt>
    <dgm:pt modelId="{1F1CB60A-D959-0D4B-B309-9EFF24F9DB80}" type="sibTrans" cxnId="{2E84E5D1-2D88-5B41-991D-85007495DFC7}">
      <dgm:prSet/>
      <dgm:spPr/>
      <dgm:t>
        <a:bodyPr/>
        <a:lstStyle/>
        <a:p>
          <a:endParaRPr lang="en-US">
            <a:latin typeface="News Gothic MT" panose="020B0503020103020203" pitchFamily="34" charset="0"/>
          </a:endParaRPr>
        </a:p>
      </dgm:t>
    </dgm:pt>
    <dgm:pt modelId="{7C62CCBF-B845-7147-9191-D618D39CE380}">
      <dgm:prSet phldrT="[Text]">
        <dgm:style>
          <a:lnRef idx="2">
            <a:schemeClr val="dk1"/>
          </a:lnRef>
          <a:fillRef idx="1">
            <a:schemeClr val="lt1"/>
          </a:fillRef>
          <a:effectRef idx="0">
            <a:schemeClr val="dk1"/>
          </a:effectRef>
          <a:fontRef idx="minor">
            <a:schemeClr val="dk1"/>
          </a:fontRef>
        </dgm:style>
      </dgm:prSet>
      <dgm:spPr>
        <a:xfrm>
          <a:off x="5352735" y="1652129"/>
          <a:ext cx="815619" cy="1617826"/>
        </a:xfrm>
        <a:prstGeom prst="roundRect">
          <a:avLst>
            <a:gd name="adj" fmla="val 10000"/>
          </a:avLst>
        </a:prstGeom>
        <a:solidFill>
          <a:sysClr val="window" lastClr="FFFFFF"/>
        </a:solidFill>
        <a:ln w="12700" cap="flat" cmpd="sng" algn="ctr">
          <a:solidFill>
            <a:schemeClr val="accent6"/>
          </a:solidFill>
          <a:prstDash val="solid"/>
          <a:miter lim="800000"/>
        </a:ln>
        <a:effectLst/>
      </dgm:spPr>
      <dgm:t>
        <a:bodyPr/>
        <a:lstStyle/>
        <a:p>
          <a:pPr>
            <a:buNone/>
          </a:pPr>
          <a:r>
            <a:rPr lang="en-US" b="0" cap="none" spc="0" dirty="0">
              <a:ln w="0"/>
              <a:solidFill>
                <a:schemeClr val="tx2"/>
              </a:solidFill>
              <a:effectLst/>
              <a:latin typeface="+mn-lt"/>
              <a:ea typeface="+mn-ea"/>
              <a:cs typeface="+mn-cs"/>
            </a:rPr>
            <a:t>Scenario 7</a:t>
          </a:r>
        </a:p>
      </dgm:t>
    </dgm:pt>
    <dgm:pt modelId="{53317049-8AD0-7D4E-8B19-DEDF8B987C34}" type="parTrans" cxnId="{0850AE6D-BBDF-D74F-BAFA-A6413DBBFBF6}">
      <dgm:prSet/>
      <dgm:spPr/>
      <dgm:t>
        <a:bodyPr/>
        <a:lstStyle/>
        <a:p>
          <a:endParaRPr lang="en-US">
            <a:latin typeface="News Gothic MT" panose="020B0503020103020203" pitchFamily="34" charset="0"/>
          </a:endParaRPr>
        </a:p>
      </dgm:t>
    </dgm:pt>
    <dgm:pt modelId="{11B47555-A596-844C-A270-D8C5B2670055}" type="sibTrans" cxnId="{0850AE6D-BBDF-D74F-BAFA-A6413DBBFBF6}">
      <dgm:prSet/>
      <dgm:spPr/>
      <dgm:t>
        <a:bodyPr/>
        <a:lstStyle/>
        <a:p>
          <a:endParaRPr lang="en-US">
            <a:latin typeface="News Gothic MT" panose="020B0503020103020203" pitchFamily="34" charset="0"/>
          </a:endParaRPr>
        </a:p>
      </dgm:t>
    </dgm:pt>
    <dgm:pt modelId="{B8554D90-E88D-9C4E-8D46-278F60F0AE1B}" type="pres">
      <dgm:prSet presAssocID="{42C6B979-0070-B541-87BF-4E0CC54C4B36}" presName="Name0" presStyleCnt="0">
        <dgm:presLayoutVars>
          <dgm:chPref val="1"/>
          <dgm:dir/>
          <dgm:animOne val="branch"/>
          <dgm:animLvl val="lvl"/>
          <dgm:resizeHandles/>
        </dgm:presLayoutVars>
      </dgm:prSet>
      <dgm:spPr/>
    </dgm:pt>
    <dgm:pt modelId="{4DE1A9DA-D199-4048-A1A0-AA011C314186}" type="pres">
      <dgm:prSet presAssocID="{5407D0ED-313D-3247-8E37-61AFF70BEEC8}" presName="vertOne" presStyleCnt="0"/>
      <dgm:spPr/>
    </dgm:pt>
    <dgm:pt modelId="{95707B34-7256-B142-9CEE-F78912426305}" type="pres">
      <dgm:prSet presAssocID="{5407D0ED-313D-3247-8E37-61AFF70BEEC8}" presName="txOne" presStyleLbl="node0" presStyleIdx="0" presStyleCnt="1" custScaleX="100127" custScaleY="52295">
        <dgm:presLayoutVars>
          <dgm:chPref val="3"/>
        </dgm:presLayoutVars>
      </dgm:prSet>
      <dgm:spPr/>
    </dgm:pt>
    <dgm:pt modelId="{8A195BD8-5B26-1543-9162-93FEF3601D95}" type="pres">
      <dgm:prSet presAssocID="{5407D0ED-313D-3247-8E37-61AFF70BEEC8}" presName="parTransOne" presStyleCnt="0"/>
      <dgm:spPr/>
    </dgm:pt>
    <dgm:pt modelId="{D7C82D88-194F-3048-9713-E45229DC6FF0}" type="pres">
      <dgm:prSet presAssocID="{5407D0ED-313D-3247-8E37-61AFF70BEEC8}" presName="horzOne" presStyleCnt="0"/>
      <dgm:spPr/>
    </dgm:pt>
    <dgm:pt modelId="{31410A33-5C6A-4E48-9F40-B2B01B5F9281}" type="pres">
      <dgm:prSet presAssocID="{9CCCD6BE-9A18-2445-BEF4-145E00708D3E}" presName="vertTwo" presStyleCnt="0"/>
      <dgm:spPr/>
    </dgm:pt>
    <dgm:pt modelId="{30B15AB8-73CC-ED4C-B946-C4A7EEBFC33C}" type="pres">
      <dgm:prSet presAssocID="{9CCCD6BE-9A18-2445-BEF4-145E00708D3E}" presName="txTwo" presStyleLbl="node2" presStyleIdx="0" presStyleCnt="7" custScaleX="105190" custScaleY="81748">
        <dgm:presLayoutVars>
          <dgm:chPref val="3"/>
        </dgm:presLayoutVars>
      </dgm:prSet>
      <dgm:spPr/>
    </dgm:pt>
    <dgm:pt modelId="{FE4163D4-1475-1149-8F70-00AA7B574ADE}" type="pres">
      <dgm:prSet presAssocID="{9CCCD6BE-9A18-2445-BEF4-145E00708D3E}" presName="horzTwo" presStyleCnt="0"/>
      <dgm:spPr/>
    </dgm:pt>
    <dgm:pt modelId="{009B6AF2-8DCF-1A40-9C50-765BFE44DE72}" type="pres">
      <dgm:prSet presAssocID="{3E518F26-B0DF-6649-AEAC-E5AA19100398}" presName="sibSpaceTwo" presStyleCnt="0"/>
      <dgm:spPr/>
    </dgm:pt>
    <dgm:pt modelId="{C9F5C0BC-51CC-AA4F-B407-7E5CA11DD116}" type="pres">
      <dgm:prSet presAssocID="{FC09EFEB-389F-9149-86D3-E9325AE88B91}" presName="vertTwo" presStyleCnt="0"/>
      <dgm:spPr/>
    </dgm:pt>
    <dgm:pt modelId="{E33B3FF6-3EAE-2D41-A44E-B93C88EF840D}" type="pres">
      <dgm:prSet presAssocID="{FC09EFEB-389F-9149-86D3-E9325AE88B91}" presName="txTwo" presStyleLbl="node2" presStyleIdx="1" presStyleCnt="7" custScaleY="81748" custLinFactNeighborX="847" custLinFactNeighborY="51">
        <dgm:presLayoutVars>
          <dgm:chPref val="3"/>
        </dgm:presLayoutVars>
      </dgm:prSet>
      <dgm:spPr/>
    </dgm:pt>
    <dgm:pt modelId="{CE0B68FC-81CB-394F-96B2-1729955B47AF}" type="pres">
      <dgm:prSet presAssocID="{FC09EFEB-389F-9149-86D3-E9325AE88B91}" presName="horzTwo" presStyleCnt="0"/>
      <dgm:spPr/>
    </dgm:pt>
    <dgm:pt modelId="{2B006D39-B17F-0545-9957-51C76B902336}" type="pres">
      <dgm:prSet presAssocID="{3A574A81-06FB-FE43-974A-2BD59EEF2C2E}" presName="sibSpaceTwo" presStyleCnt="0"/>
      <dgm:spPr/>
    </dgm:pt>
    <dgm:pt modelId="{39DFCC4E-0E0B-9547-BDD2-3167E1AD0F4E}" type="pres">
      <dgm:prSet presAssocID="{9E4EBAAC-2E7C-FA47-9876-038B0C54B31B}" presName="vertTwo" presStyleCnt="0"/>
      <dgm:spPr/>
    </dgm:pt>
    <dgm:pt modelId="{23F8A4F4-D53C-5342-AA0C-3487CF712B02}" type="pres">
      <dgm:prSet presAssocID="{9E4EBAAC-2E7C-FA47-9876-038B0C54B31B}" presName="txTwo" presStyleLbl="node2" presStyleIdx="2" presStyleCnt="7" custScaleY="81748">
        <dgm:presLayoutVars>
          <dgm:chPref val="3"/>
        </dgm:presLayoutVars>
      </dgm:prSet>
      <dgm:spPr/>
    </dgm:pt>
    <dgm:pt modelId="{4E20EBC6-1613-FB4E-91E1-DC12DAC8B041}" type="pres">
      <dgm:prSet presAssocID="{9E4EBAAC-2E7C-FA47-9876-038B0C54B31B}" presName="horzTwo" presStyleCnt="0"/>
      <dgm:spPr/>
    </dgm:pt>
    <dgm:pt modelId="{3C4C42CE-4288-EA4B-8BCD-14909431F73F}" type="pres">
      <dgm:prSet presAssocID="{12FC2A22-830E-A449-8E2E-3B50BD9D9875}" presName="sibSpaceTwo" presStyleCnt="0"/>
      <dgm:spPr/>
    </dgm:pt>
    <dgm:pt modelId="{393AA517-3FCD-3445-B481-5B61F3C5316F}" type="pres">
      <dgm:prSet presAssocID="{2D9FAB4C-C98D-2E4F-863F-FAF7FCD74261}" presName="vertTwo" presStyleCnt="0"/>
      <dgm:spPr/>
    </dgm:pt>
    <dgm:pt modelId="{4BFC7949-DF17-4349-A59C-7F481BB0AE51}" type="pres">
      <dgm:prSet presAssocID="{2D9FAB4C-C98D-2E4F-863F-FAF7FCD74261}" presName="txTwo" presStyleLbl="node2" presStyleIdx="3" presStyleCnt="7" custScaleY="81748">
        <dgm:presLayoutVars>
          <dgm:chPref val="3"/>
        </dgm:presLayoutVars>
      </dgm:prSet>
      <dgm:spPr/>
    </dgm:pt>
    <dgm:pt modelId="{0BCA9E77-73B2-0B42-B54B-04509B2F7F77}" type="pres">
      <dgm:prSet presAssocID="{2D9FAB4C-C98D-2E4F-863F-FAF7FCD74261}" presName="horzTwo" presStyleCnt="0"/>
      <dgm:spPr/>
    </dgm:pt>
    <dgm:pt modelId="{AD1572FF-4B5F-014F-AA23-8927761C9518}" type="pres">
      <dgm:prSet presAssocID="{9482DE87-60DB-6C4A-852F-81DF4041B5FA}" presName="sibSpaceTwo" presStyleCnt="0"/>
      <dgm:spPr/>
    </dgm:pt>
    <dgm:pt modelId="{9375E761-6533-0842-8FCA-4979E6FCD30C}" type="pres">
      <dgm:prSet presAssocID="{6562C153-4D32-7D42-A128-C85171CBF4AA}" presName="vertTwo" presStyleCnt="0"/>
      <dgm:spPr/>
    </dgm:pt>
    <dgm:pt modelId="{FE12CA31-399B-514E-BCD0-1C7136076F9B}" type="pres">
      <dgm:prSet presAssocID="{6562C153-4D32-7D42-A128-C85171CBF4AA}" presName="txTwo" presStyleLbl="node2" presStyleIdx="4" presStyleCnt="7" custScaleY="81748">
        <dgm:presLayoutVars>
          <dgm:chPref val="3"/>
        </dgm:presLayoutVars>
      </dgm:prSet>
      <dgm:spPr/>
    </dgm:pt>
    <dgm:pt modelId="{E48DE484-6FCF-DC4C-9A48-0BCF336ED80F}" type="pres">
      <dgm:prSet presAssocID="{6562C153-4D32-7D42-A128-C85171CBF4AA}" presName="horzTwo" presStyleCnt="0"/>
      <dgm:spPr/>
    </dgm:pt>
    <dgm:pt modelId="{24931684-EA21-C14C-89E8-11CFBB0A7AF7}" type="pres">
      <dgm:prSet presAssocID="{41AB0A56-6B1F-054C-B46B-F4A577BFFD83}" presName="sibSpaceTwo" presStyleCnt="0"/>
      <dgm:spPr/>
    </dgm:pt>
    <dgm:pt modelId="{D57F67FF-6968-8341-ADE5-CDFE699B9337}" type="pres">
      <dgm:prSet presAssocID="{BF271DF8-6B58-634D-9C29-CD85B2F2ACC9}" presName="vertTwo" presStyleCnt="0"/>
      <dgm:spPr/>
    </dgm:pt>
    <dgm:pt modelId="{5CF9E3CB-3B88-A84C-8E4F-EBD1E9ACDD60}" type="pres">
      <dgm:prSet presAssocID="{BF271DF8-6B58-634D-9C29-CD85B2F2ACC9}" presName="txTwo" presStyleLbl="node2" presStyleIdx="5" presStyleCnt="7" custScaleY="81748">
        <dgm:presLayoutVars>
          <dgm:chPref val="3"/>
        </dgm:presLayoutVars>
      </dgm:prSet>
      <dgm:spPr/>
    </dgm:pt>
    <dgm:pt modelId="{50790DDA-A059-1C40-96ED-49CECEF3A58A}" type="pres">
      <dgm:prSet presAssocID="{BF271DF8-6B58-634D-9C29-CD85B2F2ACC9}" presName="horzTwo" presStyleCnt="0"/>
      <dgm:spPr/>
    </dgm:pt>
    <dgm:pt modelId="{BE540E69-CB8F-0941-B1E4-F33F1B8CD4ED}" type="pres">
      <dgm:prSet presAssocID="{1F1CB60A-D959-0D4B-B309-9EFF24F9DB80}" presName="sibSpaceTwo" presStyleCnt="0"/>
      <dgm:spPr/>
    </dgm:pt>
    <dgm:pt modelId="{92266F8D-2D23-164A-8C98-04EC5F8A6AC6}" type="pres">
      <dgm:prSet presAssocID="{7C62CCBF-B845-7147-9191-D618D39CE380}" presName="vertTwo" presStyleCnt="0"/>
      <dgm:spPr/>
    </dgm:pt>
    <dgm:pt modelId="{4836629B-884E-F849-A267-9C254532346B}" type="pres">
      <dgm:prSet presAssocID="{7C62CCBF-B845-7147-9191-D618D39CE380}" presName="txTwo" presStyleLbl="node2" presStyleIdx="6" presStyleCnt="7" custScaleY="81748">
        <dgm:presLayoutVars>
          <dgm:chPref val="3"/>
        </dgm:presLayoutVars>
      </dgm:prSet>
      <dgm:spPr/>
    </dgm:pt>
    <dgm:pt modelId="{295CAD18-3A31-EE49-A5E8-36E62739FE7A}" type="pres">
      <dgm:prSet presAssocID="{7C62CCBF-B845-7147-9191-D618D39CE380}" presName="horzTwo" presStyleCnt="0"/>
      <dgm:spPr/>
    </dgm:pt>
  </dgm:ptLst>
  <dgm:cxnLst>
    <dgm:cxn modelId="{5B458E46-26E2-3046-ACFC-3F8E94A2FFAE}" type="presOf" srcId="{7C62CCBF-B845-7147-9191-D618D39CE380}" destId="{4836629B-884E-F849-A267-9C254532346B}" srcOrd="0" destOrd="0" presId="urn:microsoft.com/office/officeart/2005/8/layout/hierarchy4"/>
    <dgm:cxn modelId="{0850AE6D-BBDF-D74F-BAFA-A6413DBBFBF6}" srcId="{5407D0ED-313D-3247-8E37-61AFF70BEEC8}" destId="{7C62CCBF-B845-7147-9191-D618D39CE380}" srcOrd="6" destOrd="0" parTransId="{53317049-8AD0-7D4E-8B19-DEDF8B987C34}" sibTransId="{11B47555-A596-844C-A270-D8C5B2670055}"/>
    <dgm:cxn modelId="{5443D570-35C8-654E-B0BD-B8A2D7388A35}" type="presOf" srcId="{FC09EFEB-389F-9149-86D3-E9325AE88B91}" destId="{E33B3FF6-3EAE-2D41-A44E-B93C88EF840D}" srcOrd="0" destOrd="0" presId="urn:microsoft.com/office/officeart/2005/8/layout/hierarchy4"/>
    <dgm:cxn modelId="{D44E0E7C-642A-D54A-B470-CFA2E6B2F35C}" srcId="{5407D0ED-313D-3247-8E37-61AFF70BEEC8}" destId="{FC09EFEB-389F-9149-86D3-E9325AE88B91}" srcOrd="1" destOrd="0" parTransId="{6BADC34D-BE03-9B43-BD6B-35F6E2E35B56}" sibTransId="{3A574A81-06FB-FE43-974A-2BD59EEF2C2E}"/>
    <dgm:cxn modelId="{E5567583-2142-254D-B8C3-338A62E0F13B}" type="presOf" srcId="{9E4EBAAC-2E7C-FA47-9876-038B0C54B31B}" destId="{23F8A4F4-D53C-5342-AA0C-3487CF712B02}" srcOrd="0" destOrd="0" presId="urn:microsoft.com/office/officeart/2005/8/layout/hierarchy4"/>
    <dgm:cxn modelId="{2545E08F-F061-1544-8560-D67EE40ED997}" type="presOf" srcId="{2D9FAB4C-C98D-2E4F-863F-FAF7FCD74261}" destId="{4BFC7949-DF17-4349-A59C-7F481BB0AE51}" srcOrd="0" destOrd="0" presId="urn:microsoft.com/office/officeart/2005/8/layout/hierarchy4"/>
    <dgm:cxn modelId="{0ED68796-16B5-4740-B4C8-8BBB31E5B7F9}" srcId="{5407D0ED-313D-3247-8E37-61AFF70BEEC8}" destId="{9E4EBAAC-2E7C-FA47-9876-038B0C54B31B}" srcOrd="2" destOrd="0" parTransId="{FF00EDF1-3634-1F4F-84B7-79BF265F971C}" sibTransId="{12FC2A22-830E-A449-8E2E-3B50BD9D9875}"/>
    <dgm:cxn modelId="{751C259F-4465-BE47-A140-2B4EB69A0661}" srcId="{42C6B979-0070-B541-87BF-4E0CC54C4B36}" destId="{5407D0ED-313D-3247-8E37-61AFF70BEEC8}" srcOrd="0" destOrd="0" parTransId="{5EA9A7E5-B38C-474B-9451-B374620C94A8}" sibTransId="{89ECBE94-B51B-214A-BD05-E165B69D4FED}"/>
    <dgm:cxn modelId="{33B4D6AF-1D27-C844-9F1E-FC2848E7D727}" type="presOf" srcId="{5407D0ED-313D-3247-8E37-61AFF70BEEC8}" destId="{95707B34-7256-B142-9CEE-F78912426305}" srcOrd="0" destOrd="0" presId="urn:microsoft.com/office/officeart/2005/8/layout/hierarchy4"/>
    <dgm:cxn modelId="{9C089BB6-CC3C-564A-90F4-D6F1393600DA}" srcId="{5407D0ED-313D-3247-8E37-61AFF70BEEC8}" destId="{2D9FAB4C-C98D-2E4F-863F-FAF7FCD74261}" srcOrd="3" destOrd="0" parTransId="{EFB185D4-B283-1046-931C-BB728E018B85}" sibTransId="{9482DE87-60DB-6C4A-852F-81DF4041B5FA}"/>
    <dgm:cxn modelId="{4085BECA-ED50-4944-8DF1-C6665E60E5EA}" type="presOf" srcId="{6562C153-4D32-7D42-A128-C85171CBF4AA}" destId="{FE12CA31-399B-514E-BCD0-1C7136076F9B}" srcOrd="0" destOrd="0" presId="urn:microsoft.com/office/officeart/2005/8/layout/hierarchy4"/>
    <dgm:cxn modelId="{CC33F5CA-369F-9A47-A4D1-02A3A063A26F}" srcId="{5407D0ED-313D-3247-8E37-61AFF70BEEC8}" destId="{6562C153-4D32-7D42-A128-C85171CBF4AA}" srcOrd="4" destOrd="0" parTransId="{955CB7A4-0CB1-D640-B8DA-832D9131ABDF}" sibTransId="{41AB0A56-6B1F-054C-B46B-F4A577BFFD83}"/>
    <dgm:cxn modelId="{2E84E5D1-2D88-5B41-991D-85007495DFC7}" srcId="{5407D0ED-313D-3247-8E37-61AFF70BEEC8}" destId="{BF271DF8-6B58-634D-9C29-CD85B2F2ACC9}" srcOrd="5" destOrd="0" parTransId="{C098776B-6E5A-5641-ADE9-6A162B09F8A6}" sibTransId="{1F1CB60A-D959-0D4B-B309-9EFF24F9DB80}"/>
    <dgm:cxn modelId="{749C25E6-7804-884A-8F95-36499617DC46}" type="presOf" srcId="{9CCCD6BE-9A18-2445-BEF4-145E00708D3E}" destId="{30B15AB8-73CC-ED4C-B946-C4A7EEBFC33C}" srcOrd="0" destOrd="0" presId="urn:microsoft.com/office/officeart/2005/8/layout/hierarchy4"/>
    <dgm:cxn modelId="{4A65E5F1-A13E-464A-B2B6-28684B1960F6}" type="presOf" srcId="{42C6B979-0070-B541-87BF-4E0CC54C4B36}" destId="{B8554D90-E88D-9C4E-8D46-278F60F0AE1B}" srcOrd="0" destOrd="0" presId="urn:microsoft.com/office/officeart/2005/8/layout/hierarchy4"/>
    <dgm:cxn modelId="{7711D2F2-98AC-AD4A-9BD1-4B78C0B51519}" srcId="{5407D0ED-313D-3247-8E37-61AFF70BEEC8}" destId="{9CCCD6BE-9A18-2445-BEF4-145E00708D3E}" srcOrd="0" destOrd="0" parTransId="{D27E6032-13C1-8545-BAE4-02BA9AC73C25}" sibTransId="{3E518F26-B0DF-6649-AEAC-E5AA19100398}"/>
    <dgm:cxn modelId="{F09345F4-A691-DA46-8A54-D480D46D2397}" type="presOf" srcId="{BF271DF8-6B58-634D-9C29-CD85B2F2ACC9}" destId="{5CF9E3CB-3B88-A84C-8E4F-EBD1E9ACDD60}" srcOrd="0" destOrd="0" presId="urn:microsoft.com/office/officeart/2005/8/layout/hierarchy4"/>
    <dgm:cxn modelId="{11E7CE46-67F7-A945-B59D-FE65B5A723E8}" type="presParOf" srcId="{B8554D90-E88D-9C4E-8D46-278F60F0AE1B}" destId="{4DE1A9DA-D199-4048-A1A0-AA011C314186}" srcOrd="0" destOrd="0" presId="urn:microsoft.com/office/officeart/2005/8/layout/hierarchy4"/>
    <dgm:cxn modelId="{30BE5547-CE97-AB44-A800-824C61A9B0BB}" type="presParOf" srcId="{4DE1A9DA-D199-4048-A1A0-AA011C314186}" destId="{95707B34-7256-B142-9CEE-F78912426305}" srcOrd="0" destOrd="0" presId="urn:microsoft.com/office/officeart/2005/8/layout/hierarchy4"/>
    <dgm:cxn modelId="{FFE2C1FD-032F-1940-975F-6659C8661C4A}" type="presParOf" srcId="{4DE1A9DA-D199-4048-A1A0-AA011C314186}" destId="{8A195BD8-5B26-1543-9162-93FEF3601D95}" srcOrd="1" destOrd="0" presId="urn:microsoft.com/office/officeart/2005/8/layout/hierarchy4"/>
    <dgm:cxn modelId="{A5240708-A00D-644F-8BEC-CDE6369AEB9F}" type="presParOf" srcId="{4DE1A9DA-D199-4048-A1A0-AA011C314186}" destId="{D7C82D88-194F-3048-9713-E45229DC6FF0}" srcOrd="2" destOrd="0" presId="urn:microsoft.com/office/officeart/2005/8/layout/hierarchy4"/>
    <dgm:cxn modelId="{9140B7D5-FFCC-AB48-9C1A-9C0F11FEB516}" type="presParOf" srcId="{D7C82D88-194F-3048-9713-E45229DC6FF0}" destId="{31410A33-5C6A-4E48-9F40-B2B01B5F9281}" srcOrd="0" destOrd="0" presId="urn:microsoft.com/office/officeart/2005/8/layout/hierarchy4"/>
    <dgm:cxn modelId="{36D127BC-DC88-4141-AFD4-09759754F6A6}" type="presParOf" srcId="{31410A33-5C6A-4E48-9F40-B2B01B5F9281}" destId="{30B15AB8-73CC-ED4C-B946-C4A7EEBFC33C}" srcOrd="0" destOrd="0" presId="urn:microsoft.com/office/officeart/2005/8/layout/hierarchy4"/>
    <dgm:cxn modelId="{568576F6-A7ED-7F4E-BF8C-38B410799C8E}" type="presParOf" srcId="{31410A33-5C6A-4E48-9F40-B2B01B5F9281}" destId="{FE4163D4-1475-1149-8F70-00AA7B574ADE}" srcOrd="1" destOrd="0" presId="urn:microsoft.com/office/officeart/2005/8/layout/hierarchy4"/>
    <dgm:cxn modelId="{1DB98350-B459-3540-987D-B826066CA055}" type="presParOf" srcId="{D7C82D88-194F-3048-9713-E45229DC6FF0}" destId="{009B6AF2-8DCF-1A40-9C50-765BFE44DE72}" srcOrd="1" destOrd="0" presId="urn:microsoft.com/office/officeart/2005/8/layout/hierarchy4"/>
    <dgm:cxn modelId="{A968628B-5D73-4440-AE69-7C67F8B128D2}" type="presParOf" srcId="{D7C82D88-194F-3048-9713-E45229DC6FF0}" destId="{C9F5C0BC-51CC-AA4F-B407-7E5CA11DD116}" srcOrd="2" destOrd="0" presId="urn:microsoft.com/office/officeart/2005/8/layout/hierarchy4"/>
    <dgm:cxn modelId="{5DC2F182-BF36-9F47-A5F3-321C5999B174}" type="presParOf" srcId="{C9F5C0BC-51CC-AA4F-B407-7E5CA11DD116}" destId="{E33B3FF6-3EAE-2D41-A44E-B93C88EF840D}" srcOrd="0" destOrd="0" presId="urn:microsoft.com/office/officeart/2005/8/layout/hierarchy4"/>
    <dgm:cxn modelId="{47DAC698-F198-CB4C-9536-DAAE0FD504FF}" type="presParOf" srcId="{C9F5C0BC-51CC-AA4F-B407-7E5CA11DD116}" destId="{CE0B68FC-81CB-394F-96B2-1729955B47AF}" srcOrd="1" destOrd="0" presId="urn:microsoft.com/office/officeart/2005/8/layout/hierarchy4"/>
    <dgm:cxn modelId="{943C0206-0CAF-1143-9262-C8AB6B2B1AF0}" type="presParOf" srcId="{D7C82D88-194F-3048-9713-E45229DC6FF0}" destId="{2B006D39-B17F-0545-9957-51C76B902336}" srcOrd="3" destOrd="0" presId="urn:microsoft.com/office/officeart/2005/8/layout/hierarchy4"/>
    <dgm:cxn modelId="{16A0D462-BBCC-2F4A-B03C-FBCE7A4432C5}" type="presParOf" srcId="{D7C82D88-194F-3048-9713-E45229DC6FF0}" destId="{39DFCC4E-0E0B-9547-BDD2-3167E1AD0F4E}" srcOrd="4" destOrd="0" presId="urn:microsoft.com/office/officeart/2005/8/layout/hierarchy4"/>
    <dgm:cxn modelId="{F47DF648-EFBE-0C4C-B487-F9483024552C}" type="presParOf" srcId="{39DFCC4E-0E0B-9547-BDD2-3167E1AD0F4E}" destId="{23F8A4F4-D53C-5342-AA0C-3487CF712B02}" srcOrd="0" destOrd="0" presId="urn:microsoft.com/office/officeart/2005/8/layout/hierarchy4"/>
    <dgm:cxn modelId="{EF0C1385-9257-0A44-8F13-FC3540FA5574}" type="presParOf" srcId="{39DFCC4E-0E0B-9547-BDD2-3167E1AD0F4E}" destId="{4E20EBC6-1613-FB4E-91E1-DC12DAC8B041}" srcOrd="1" destOrd="0" presId="urn:microsoft.com/office/officeart/2005/8/layout/hierarchy4"/>
    <dgm:cxn modelId="{077EA4E1-9F22-4D49-8DBB-D0B8437AF4E7}" type="presParOf" srcId="{D7C82D88-194F-3048-9713-E45229DC6FF0}" destId="{3C4C42CE-4288-EA4B-8BCD-14909431F73F}" srcOrd="5" destOrd="0" presId="urn:microsoft.com/office/officeart/2005/8/layout/hierarchy4"/>
    <dgm:cxn modelId="{75184509-E153-9D4E-87CE-A1F49367FDAF}" type="presParOf" srcId="{D7C82D88-194F-3048-9713-E45229DC6FF0}" destId="{393AA517-3FCD-3445-B481-5B61F3C5316F}" srcOrd="6" destOrd="0" presId="urn:microsoft.com/office/officeart/2005/8/layout/hierarchy4"/>
    <dgm:cxn modelId="{FA285DFF-52C4-3347-8932-7080348CC5CC}" type="presParOf" srcId="{393AA517-3FCD-3445-B481-5B61F3C5316F}" destId="{4BFC7949-DF17-4349-A59C-7F481BB0AE51}" srcOrd="0" destOrd="0" presId="urn:microsoft.com/office/officeart/2005/8/layout/hierarchy4"/>
    <dgm:cxn modelId="{B1DF232F-9C7A-904D-AD5A-86397F5EF3B1}" type="presParOf" srcId="{393AA517-3FCD-3445-B481-5B61F3C5316F}" destId="{0BCA9E77-73B2-0B42-B54B-04509B2F7F77}" srcOrd="1" destOrd="0" presId="urn:microsoft.com/office/officeart/2005/8/layout/hierarchy4"/>
    <dgm:cxn modelId="{DCA46179-6353-E842-92D3-C17759A29CB1}" type="presParOf" srcId="{D7C82D88-194F-3048-9713-E45229DC6FF0}" destId="{AD1572FF-4B5F-014F-AA23-8927761C9518}" srcOrd="7" destOrd="0" presId="urn:microsoft.com/office/officeart/2005/8/layout/hierarchy4"/>
    <dgm:cxn modelId="{6768B2F1-EB4A-4445-AE16-2FDAD4BCAF9D}" type="presParOf" srcId="{D7C82D88-194F-3048-9713-E45229DC6FF0}" destId="{9375E761-6533-0842-8FCA-4979E6FCD30C}" srcOrd="8" destOrd="0" presId="urn:microsoft.com/office/officeart/2005/8/layout/hierarchy4"/>
    <dgm:cxn modelId="{59D66BBF-926A-7747-A96D-48C577FCC3BD}" type="presParOf" srcId="{9375E761-6533-0842-8FCA-4979E6FCD30C}" destId="{FE12CA31-399B-514E-BCD0-1C7136076F9B}" srcOrd="0" destOrd="0" presId="urn:microsoft.com/office/officeart/2005/8/layout/hierarchy4"/>
    <dgm:cxn modelId="{48B16786-1A49-694F-B52A-FDAFAAC9F89C}" type="presParOf" srcId="{9375E761-6533-0842-8FCA-4979E6FCD30C}" destId="{E48DE484-6FCF-DC4C-9A48-0BCF336ED80F}" srcOrd="1" destOrd="0" presId="urn:microsoft.com/office/officeart/2005/8/layout/hierarchy4"/>
    <dgm:cxn modelId="{1C21457B-7B27-134D-888F-8144FF761713}" type="presParOf" srcId="{D7C82D88-194F-3048-9713-E45229DC6FF0}" destId="{24931684-EA21-C14C-89E8-11CFBB0A7AF7}" srcOrd="9" destOrd="0" presId="urn:microsoft.com/office/officeart/2005/8/layout/hierarchy4"/>
    <dgm:cxn modelId="{E814F2B1-274D-DE4A-A66D-F32AF0DD6BB3}" type="presParOf" srcId="{D7C82D88-194F-3048-9713-E45229DC6FF0}" destId="{D57F67FF-6968-8341-ADE5-CDFE699B9337}" srcOrd="10" destOrd="0" presId="urn:microsoft.com/office/officeart/2005/8/layout/hierarchy4"/>
    <dgm:cxn modelId="{A38E3D0B-144A-6249-A8EE-CFEFF22AB5DE}" type="presParOf" srcId="{D57F67FF-6968-8341-ADE5-CDFE699B9337}" destId="{5CF9E3CB-3B88-A84C-8E4F-EBD1E9ACDD60}" srcOrd="0" destOrd="0" presId="urn:microsoft.com/office/officeart/2005/8/layout/hierarchy4"/>
    <dgm:cxn modelId="{EDD1EC8C-4B1D-354F-A632-B9BCAAFD6450}" type="presParOf" srcId="{D57F67FF-6968-8341-ADE5-CDFE699B9337}" destId="{50790DDA-A059-1C40-96ED-49CECEF3A58A}" srcOrd="1" destOrd="0" presId="urn:microsoft.com/office/officeart/2005/8/layout/hierarchy4"/>
    <dgm:cxn modelId="{3645B375-9409-A246-A555-6473417B71E5}" type="presParOf" srcId="{D7C82D88-194F-3048-9713-E45229DC6FF0}" destId="{BE540E69-CB8F-0941-B1E4-F33F1B8CD4ED}" srcOrd="11" destOrd="0" presId="urn:microsoft.com/office/officeart/2005/8/layout/hierarchy4"/>
    <dgm:cxn modelId="{C0D0F6CB-79D9-8141-AC03-2A3F756A6F17}" type="presParOf" srcId="{D7C82D88-194F-3048-9713-E45229DC6FF0}" destId="{92266F8D-2D23-164A-8C98-04EC5F8A6AC6}" srcOrd="12" destOrd="0" presId="urn:microsoft.com/office/officeart/2005/8/layout/hierarchy4"/>
    <dgm:cxn modelId="{79471868-B980-2B49-99E5-DDDE0C19E930}" type="presParOf" srcId="{92266F8D-2D23-164A-8C98-04EC5F8A6AC6}" destId="{4836629B-884E-F849-A267-9C254532346B}" srcOrd="0" destOrd="0" presId="urn:microsoft.com/office/officeart/2005/8/layout/hierarchy4"/>
    <dgm:cxn modelId="{9E610303-9F7E-564B-B6D2-CC8A61259D70}" type="presParOf" srcId="{92266F8D-2D23-164A-8C98-04EC5F8A6AC6}" destId="{295CAD18-3A31-EE49-A5E8-36E62739FE7A}" srcOrd="1" destOrd="0" presId="urn:microsoft.com/office/officeart/2005/8/layout/hierarchy4"/>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50340A-93E1-F146-B433-28AD764627FB}"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en-GB"/>
        </a:p>
      </dgm:t>
    </dgm:pt>
    <dgm:pt modelId="{72D7674B-E207-EA40-9BE4-890A2877BAD6}">
      <dgm:prSet phldrT="[Text]"/>
      <dgm:spPr>
        <a:solidFill>
          <a:schemeClr val="accent6"/>
        </a:solidFill>
      </dgm:spPr>
      <dgm:t>
        <a:bodyPr/>
        <a:lstStyle/>
        <a:p>
          <a:r>
            <a:rPr lang="en-GB" dirty="0"/>
            <a:t>Developing adaptive expertise in teaching</a:t>
          </a:r>
        </a:p>
      </dgm:t>
    </dgm:pt>
    <dgm:pt modelId="{DBB75BFE-036E-9A49-BCB8-4A861C12D599}" type="parTrans" cxnId="{25FD952F-0315-4341-9257-6DA9AC04447D}">
      <dgm:prSet/>
      <dgm:spPr/>
      <dgm:t>
        <a:bodyPr/>
        <a:lstStyle/>
        <a:p>
          <a:endParaRPr lang="en-GB"/>
        </a:p>
      </dgm:t>
    </dgm:pt>
    <dgm:pt modelId="{68922827-B73C-AA4A-AF6F-BD8B260E21CC}" type="sibTrans" cxnId="{25FD952F-0315-4341-9257-6DA9AC04447D}">
      <dgm:prSet/>
      <dgm:spPr/>
      <dgm:t>
        <a:bodyPr/>
        <a:lstStyle/>
        <a:p>
          <a:endParaRPr lang="en-GB"/>
        </a:p>
      </dgm:t>
    </dgm:pt>
    <dgm:pt modelId="{0722E113-B641-CA47-8145-7F91E5B0A1DC}">
      <dgm:prSet phldrT="[Text]" custT="1"/>
      <dgm:spPr/>
      <dgm:t>
        <a:bodyPr/>
        <a:lstStyle/>
        <a:p>
          <a:pPr>
            <a:spcAft>
              <a:spcPts val="1356"/>
            </a:spcAft>
          </a:pPr>
          <a:r>
            <a:rPr lang="en-GB" sz="1800" b="1" dirty="0"/>
            <a:t>Adaptive mindset</a:t>
          </a:r>
        </a:p>
        <a:p>
          <a:pPr>
            <a:spcAft>
              <a:spcPct val="35000"/>
            </a:spcAft>
          </a:pPr>
          <a:r>
            <a:rPr lang="en-GB" sz="1600" i="1" dirty="0"/>
            <a:t>how teachers understand and position themselves as learners</a:t>
          </a:r>
        </a:p>
      </dgm:t>
    </dgm:pt>
    <dgm:pt modelId="{1D6A45B0-CD15-4746-8C51-4DFCFD893287}" type="parTrans" cxnId="{AE30F0F6-03AF-3A4A-A277-0694DA4C241D}">
      <dgm:prSet/>
      <dgm:spPr/>
      <dgm:t>
        <a:bodyPr/>
        <a:lstStyle/>
        <a:p>
          <a:endParaRPr lang="en-GB"/>
        </a:p>
      </dgm:t>
    </dgm:pt>
    <dgm:pt modelId="{5DF51E97-D253-0042-ACCF-B1C14C1505D1}" type="sibTrans" cxnId="{AE30F0F6-03AF-3A4A-A277-0694DA4C241D}">
      <dgm:prSet/>
      <dgm:spPr/>
      <dgm:t>
        <a:bodyPr/>
        <a:lstStyle/>
        <a:p>
          <a:endParaRPr lang="en-GB"/>
        </a:p>
      </dgm:t>
    </dgm:pt>
    <dgm:pt modelId="{F7AE14CC-A701-024F-B3ED-7D508EFD63F9}">
      <dgm:prSet phldrT="[Text]" custT="1"/>
      <dgm:spPr/>
      <dgm:t>
        <a:bodyPr/>
        <a:lstStyle/>
        <a:p>
          <a:pPr>
            <a:spcAft>
              <a:spcPts val="1356"/>
            </a:spcAft>
          </a:pPr>
          <a:r>
            <a:rPr lang="en-GB" sz="1800" b="1" dirty="0"/>
            <a:t>Cognitive and Metacognitive Habits</a:t>
          </a:r>
        </a:p>
        <a:p>
          <a:pPr>
            <a:spcAft>
              <a:spcPct val="35000"/>
            </a:spcAft>
          </a:pPr>
          <a:r>
            <a:rPr lang="en-GB" sz="1600" i="1" dirty="0"/>
            <a:t>how teachers monitor their learning and performance and reason about practice</a:t>
          </a:r>
          <a:endParaRPr lang="en-GB" sz="1800" dirty="0"/>
        </a:p>
      </dgm:t>
    </dgm:pt>
    <dgm:pt modelId="{B8E159B1-937D-2249-BD23-743A07122626}" type="parTrans" cxnId="{7B499E92-9D51-9D4D-8BEC-4EBDA2BDE909}">
      <dgm:prSet/>
      <dgm:spPr/>
      <dgm:t>
        <a:bodyPr/>
        <a:lstStyle/>
        <a:p>
          <a:endParaRPr lang="en-GB"/>
        </a:p>
      </dgm:t>
    </dgm:pt>
    <dgm:pt modelId="{CDC3F552-99F8-9547-96B2-0FA8E1B20697}" type="sibTrans" cxnId="{7B499E92-9D51-9D4D-8BEC-4EBDA2BDE909}">
      <dgm:prSet/>
      <dgm:spPr/>
      <dgm:t>
        <a:bodyPr/>
        <a:lstStyle/>
        <a:p>
          <a:endParaRPr lang="en-GB"/>
        </a:p>
      </dgm:t>
    </dgm:pt>
    <dgm:pt modelId="{A1140483-A7F5-1F4F-AA7C-5B852F204A05}">
      <dgm:prSet phldrT="[Text]" custT="1"/>
      <dgm:spPr/>
      <dgm:t>
        <a:bodyPr/>
        <a:lstStyle/>
        <a:p>
          <a:pPr>
            <a:spcAft>
              <a:spcPts val="1356"/>
            </a:spcAft>
          </a:pPr>
          <a:r>
            <a:rPr lang="en-GB" sz="1800" b="1" dirty="0"/>
            <a:t>Teacher to Teacher collaborative learning and coaching</a:t>
          </a:r>
        </a:p>
        <a:p>
          <a:pPr>
            <a:spcAft>
              <a:spcPct val="35000"/>
            </a:spcAft>
          </a:pPr>
          <a:r>
            <a:rPr lang="en-GB" sz="1600" i="1" dirty="0"/>
            <a:t>how teachers learn from one another</a:t>
          </a:r>
          <a:endParaRPr lang="en-GB" sz="1600" dirty="0"/>
        </a:p>
      </dgm:t>
    </dgm:pt>
    <dgm:pt modelId="{6A12B593-9600-1943-B65C-EAE5D867C103}" type="parTrans" cxnId="{E7CE23C0-1FAB-6545-BB51-9B03071D8E46}">
      <dgm:prSet/>
      <dgm:spPr/>
      <dgm:t>
        <a:bodyPr/>
        <a:lstStyle/>
        <a:p>
          <a:endParaRPr lang="en-GB"/>
        </a:p>
      </dgm:t>
    </dgm:pt>
    <dgm:pt modelId="{33040C16-9802-7741-85D8-D9D98A0F63A5}" type="sibTrans" cxnId="{E7CE23C0-1FAB-6545-BB51-9B03071D8E46}">
      <dgm:prSet/>
      <dgm:spPr/>
      <dgm:t>
        <a:bodyPr/>
        <a:lstStyle/>
        <a:p>
          <a:endParaRPr lang="en-GB"/>
        </a:p>
      </dgm:t>
    </dgm:pt>
    <dgm:pt modelId="{C3B46416-2A21-5847-BF82-813D0775D625}">
      <dgm:prSet phldrT="[Text]" custT="1"/>
      <dgm:spPr/>
      <dgm:t>
        <a:bodyPr/>
        <a:lstStyle/>
        <a:p>
          <a:pPr>
            <a:spcAft>
              <a:spcPts val="1356"/>
            </a:spcAft>
          </a:pPr>
          <a:r>
            <a:rPr lang="en-GB" sz="1800" b="1" dirty="0"/>
            <a:t>Adaptive Problem Solving</a:t>
          </a:r>
        </a:p>
        <a:p>
          <a:pPr>
            <a:spcAft>
              <a:spcPct val="35000"/>
            </a:spcAft>
          </a:pPr>
          <a:r>
            <a:rPr lang="en-GB" sz="1600" i="1" dirty="0"/>
            <a:t>how teachers transfer knowledge and skills to solve new and ill-structured problems</a:t>
          </a:r>
          <a:endParaRPr lang="en-GB" sz="1600" dirty="0"/>
        </a:p>
      </dgm:t>
    </dgm:pt>
    <dgm:pt modelId="{19601F00-7386-FB4A-9016-819F007CD008}" type="parTrans" cxnId="{FCB3CED7-726B-0D4C-BBCA-47C2ACB3E3EC}">
      <dgm:prSet/>
      <dgm:spPr/>
      <dgm:t>
        <a:bodyPr/>
        <a:lstStyle/>
        <a:p>
          <a:endParaRPr lang="en-GB"/>
        </a:p>
      </dgm:t>
    </dgm:pt>
    <dgm:pt modelId="{84FA1840-C70F-D846-B366-C4D1411A4975}" type="sibTrans" cxnId="{FCB3CED7-726B-0D4C-BBCA-47C2ACB3E3EC}">
      <dgm:prSet/>
      <dgm:spPr/>
      <dgm:t>
        <a:bodyPr/>
        <a:lstStyle/>
        <a:p>
          <a:endParaRPr lang="en-GB"/>
        </a:p>
      </dgm:t>
    </dgm:pt>
    <dgm:pt modelId="{96E3E9B3-6A25-2341-A8F2-47553E04CECD}" type="pres">
      <dgm:prSet presAssocID="{1E50340A-93E1-F146-B433-28AD764627FB}" presName="cycle" presStyleCnt="0">
        <dgm:presLayoutVars>
          <dgm:chMax val="1"/>
          <dgm:dir/>
          <dgm:animLvl val="ctr"/>
          <dgm:resizeHandles val="exact"/>
        </dgm:presLayoutVars>
      </dgm:prSet>
      <dgm:spPr/>
    </dgm:pt>
    <dgm:pt modelId="{EEB217DB-2FCA-C14B-899F-CC8A2A8D625E}" type="pres">
      <dgm:prSet presAssocID="{72D7674B-E207-EA40-9BE4-890A2877BAD6}" presName="centerShape" presStyleLbl="node0" presStyleIdx="0" presStyleCnt="1" custLinFactNeighborY="-45366"/>
      <dgm:spPr/>
    </dgm:pt>
    <dgm:pt modelId="{CFBBE01C-66C8-6447-A458-74D328E42870}" type="pres">
      <dgm:prSet presAssocID="{1D6A45B0-CD15-4746-8C51-4DFCFD893287}" presName="parTrans" presStyleLbl="bgSibTrans2D1" presStyleIdx="0" presStyleCnt="4"/>
      <dgm:spPr/>
    </dgm:pt>
    <dgm:pt modelId="{04D916CD-0C64-EC41-8438-ED9C60ECAFDC}" type="pres">
      <dgm:prSet presAssocID="{0722E113-B641-CA47-8145-7F91E5B0A1DC}" presName="node" presStyleLbl="node1" presStyleIdx="0" presStyleCnt="4" custRadScaleRad="132927" custRadScaleInc="-282">
        <dgm:presLayoutVars>
          <dgm:bulletEnabled val="1"/>
        </dgm:presLayoutVars>
      </dgm:prSet>
      <dgm:spPr/>
    </dgm:pt>
    <dgm:pt modelId="{BD7829A8-D8C0-8F4F-8D79-2CF7494006AF}" type="pres">
      <dgm:prSet presAssocID="{B8E159B1-937D-2249-BD23-743A07122626}" presName="parTrans" presStyleLbl="bgSibTrans2D1" presStyleIdx="1" presStyleCnt="4"/>
      <dgm:spPr/>
    </dgm:pt>
    <dgm:pt modelId="{85E3D779-E1D9-D148-8B63-081E77DDC740}" type="pres">
      <dgm:prSet presAssocID="{F7AE14CC-A701-024F-B3ED-7D508EFD63F9}" presName="node" presStyleLbl="node1" presStyleIdx="1" presStyleCnt="4" custRadScaleRad="47204" custRadScaleInc="-162431">
        <dgm:presLayoutVars>
          <dgm:bulletEnabled val="1"/>
        </dgm:presLayoutVars>
      </dgm:prSet>
      <dgm:spPr/>
    </dgm:pt>
    <dgm:pt modelId="{4C0AFEB5-90E4-054F-ABA1-DDD7CD6D3BBC}" type="pres">
      <dgm:prSet presAssocID="{19601F00-7386-FB4A-9016-819F007CD008}" presName="parTrans" presStyleLbl="bgSibTrans2D1" presStyleIdx="2" presStyleCnt="4"/>
      <dgm:spPr/>
    </dgm:pt>
    <dgm:pt modelId="{71B576DC-2D51-5942-B51D-6BAB86048A9D}" type="pres">
      <dgm:prSet presAssocID="{C3B46416-2A21-5847-BF82-813D0775D625}" presName="node" presStyleLbl="node1" presStyleIdx="2" presStyleCnt="4" custRadScaleRad="48319" custRadScaleInc="162315">
        <dgm:presLayoutVars>
          <dgm:bulletEnabled val="1"/>
        </dgm:presLayoutVars>
      </dgm:prSet>
      <dgm:spPr/>
    </dgm:pt>
    <dgm:pt modelId="{B89ED3A7-51B3-E64F-828F-6820894BC5AA}" type="pres">
      <dgm:prSet presAssocID="{6A12B593-9600-1943-B65C-EAE5D867C103}" presName="parTrans" presStyleLbl="bgSibTrans2D1" presStyleIdx="3" presStyleCnt="4"/>
      <dgm:spPr/>
    </dgm:pt>
    <dgm:pt modelId="{CA165BB8-F836-BA45-9ACB-C83D3FEE58D2}" type="pres">
      <dgm:prSet presAssocID="{A1140483-A7F5-1F4F-AA7C-5B852F204A05}" presName="node" presStyleLbl="node1" presStyleIdx="3" presStyleCnt="4" custRadScaleRad="133484" custRadScaleInc="357">
        <dgm:presLayoutVars>
          <dgm:bulletEnabled val="1"/>
        </dgm:presLayoutVars>
      </dgm:prSet>
      <dgm:spPr/>
    </dgm:pt>
  </dgm:ptLst>
  <dgm:cxnLst>
    <dgm:cxn modelId="{B66AAF0D-A260-D846-B4F2-C767D6CFF0C6}" type="presOf" srcId="{B8E159B1-937D-2249-BD23-743A07122626}" destId="{BD7829A8-D8C0-8F4F-8D79-2CF7494006AF}" srcOrd="0" destOrd="0" presId="urn:microsoft.com/office/officeart/2005/8/layout/radial4"/>
    <dgm:cxn modelId="{25FD952F-0315-4341-9257-6DA9AC04447D}" srcId="{1E50340A-93E1-F146-B433-28AD764627FB}" destId="{72D7674B-E207-EA40-9BE4-890A2877BAD6}" srcOrd="0" destOrd="0" parTransId="{DBB75BFE-036E-9A49-BCB8-4A861C12D599}" sibTransId="{68922827-B73C-AA4A-AF6F-BD8B260E21CC}"/>
    <dgm:cxn modelId="{B496C768-A3C4-4947-9824-DAA36E23C993}" type="presOf" srcId="{0722E113-B641-CA47-8145-7F91E5B0A1DC}" destId="{04D916CD-0C64-EC41-8438-ED9C60ECAFDC}" srcOrd="0" destOrd="0" presId="urn:microsoft.com/office/officeart/2005/8/layout/radial4"/>
    <dgm:cxn modelId="{893CFD4B-AFD9-2046-94AB-D069B89D134D}" type="presOf" srcId="{A1140483-A7F5-1F4F-AA7C-5B852F204A05}" destId="{CA165BB8-F836-BA45-9ACB-C83D3FEE58D2}" srcOrd="0" destOrd="0" presId="urn:microsoft.com/office/officeart/2005/8/layout/radial4"/>
    <dgm:cxn modelId="{724D6C4F-58FE-0D4F-A5F0-AC940259D8ED}" type="presOf" srcId="{C3B46416-2A21-5847-BF82-813D0775D625}" destId="{71B576DC-2D51-5942-B51D-6BAB86048A9D}" srcOrd="0" destOrd="0" presId="urn:microsoft.com/office/officeart/2005/8/layout/radial4"/>
    <dgm:cxn modelId="{7B499E92-9D51-9D4D-8BEC-4EBDA2BDE909}" srcId="{72D7674B-E207-EA40-9BE4-890A2877BAD6}" destId="{F7AE14CC-A701-024F-B3ED-7D508EFD63F9}" srcOrd="1" destOrd="0" parTransId="{B8E159B1-937D-2249-BD23-743A07122626}" sibTransId="{CDC3F552-99F8-9547-96B2-0FA8E1B20697}"/>
    <dgm:cxn modelId="{AAA8EF99-FFC4-264C-B9F3-D1789E92BDB2}" type="presOf" srcId="{19601F00-7386-FB4A-9016-819F007CD008}" destId="{4C0AFEB5-90E4-054F-ABA1-DDD7CD6D3BBC}" srcOrd="0" destOrd="0" presId="urn:microsoft.com/office/officeart/2005/8/layout/radial4"/>
    <dgm:cxn modelId="{1FD2D59D-3D88-FF41-A2CF-D6CAAFE22861}" type="presOf" srcId="{1E50340A-93E1-F146-B433-28AD764627FB}" destId="{96E3E9B3-6A25-2341-A8F2-47553E04CECD}" srcOrd="0" destOrd="0" presId="urn:microsoft.com/office/officeart/2005/8/layout/radial4"/>
    <dgm:cxn modelId="{0B9B69AC-B8E5-4A4F-995D-50FE4500C95C}" type="presOf" srcId="{72D7674B-E207-EA40-9BE4-890A2877BAD6}" destId="{EEB217DB-2FCA-C14B-899F-CC8A2A8D625E}" srcOrd="0" destOrd="0" presId="urn:microsoft.com/office/officeart/2005/8/layout/radial4"/>
    <dgm:cxn modelId="{7CC8ECBE-B3EE-8845-8403-B3D4A8AF44BD}" type="presOf" srcId="{6A12B593-9600-1943-B65C-EAE5D867C103}" destId="{B89ED3A7-51B3-E64F-828F-6820894BC5AA}" srcOrd="0" destOrd="0" presId="urn:microsoft.com/office/officeart/2005/8/layout/radial4"/>
    <dgm:cxn modelId="{E7CE23C0-1FAB-6545-BB51-9B03071D8E46}" srcId="{72D7674B-E207-EA40-9BE4-890A2877BAD6}" destId="{A1140483-A7F5-1F4F-AA7C-5B852F204A05}" srcOrd="3" destOrd="0" parTransId="{6A12B593-9600-1943-B65C-EAE5D867C103}" sibTransId="{33040C16-9802-7741-85D8-D9D98A0F63A5}"/>
    <dgm:cxn modelId="{56C46ECD-C771-2246-B255-F5BC7624D9AE}" type="presOf" srcId="{F7AE14CC-A701-024F-B3ED-7D508EFD63F9}" destId="{85E3D779-E1D9-D148-8B63-081E77DDC740}" srcOrd="0" destOrd="0" presId="urn:microsoft.com/office/officeart/2005/8/layout/radial4"/>
    <dgm:cxn modelId="{E35767CE-01FB-854F-9A91-1D4E85E77802}" type="presOf" srcId="{1D6A45B0-CD15-4746-8C51-4DFCFD893287}" destId="{CFBBE01C-66C8-6447-A458-74D328E42870}" srcOrd="0" destOrd="0" presId="urn:microsoft.com/office/officeart/2005/8/layout/radial4"/>
    <dgm:cxn modelId="{FCB3CED7-726B-0D4C-BBCA-47C2ACB3E3EC}" srcId="{72D7674B-E207-EA40-9BE4-890A2877BAD6}" destId="{C3B46416-2A21-5847-BF82-813D0775D625}" srcOrd="2" destOrd="0" parTransId="{19601F00-7386-FB4A-9016-819F007CD008}" sibTransId="{84FA1840-C70F-D846-B366-C4D1411A4975}"/>
    <dgm:cxn modelId="{AE30F0F6-03AF-3A4A-A277-0694DA4C241D}" srcId="{72D7674B-E207-EA40-9BE4-890A2877BAD6}" destId="{0722E113-B641-CA47-8145-7F91E5B0A1DC}" srcOrd="0" destOrd="0" parTransId="{1D6A45B0-CD15-4746-8C51-4DFCFD893287}" sibTransId="{5DF51E97-D253-0042-ACCF-B1C14C1505D1}"/>
    <dgm:cxn modelId="{865CD5ED-913C-1242-8057-DFF3C506D0FC}" type="presParOf" srcId="{96E3E9B3-6A25-2341-A8F2-47553E04CECD}" destId="{EEB217DB-2FCA-C14B-899F-CC8A2A8D625E}" srcOrd="0" destOrd="0" presId="urn:microsoft.com/office/officeart/2005/8/layout/radial4"/>
    <dgm:cxn modelId="{083359CD-DB0F-EA48-B756-BCED8E8EF8C8}" type="presParOf" srcId="{96E3E9B3-6A25-2341-A8F2-47553E04CECD}" destId="{CFBBE01C-66C8-6447-A458-74D328E42870}" srcOrd="1" destOrd="0" presId="urn:microsoft.com/office/officeart/2005/8/layout/radial4"/>
    <dgm:cxn modelId="{F96B801B-0805-364F-B104-B7F0FDB9CF8A}" type="presParOf" srcId="{96E3E9B3-6A25-2341-A8F2-47553E04CECD}" destId="{04D916CD-0C64-EC41-8438-ED9C60ECAFDC}" srcOrd="2" destOrd="0" presId="urn:microsoft.com/office/officeart/2005/8/layout/radial4"/>
    <dgm:cxn modelId="{D183FF69-EC99-1542-9B30-FEB310E4C837}" type="presParOf" srcId="{96E3E9B3-6A25-2341-A8F2-47553E04CECD}" destId="{BD7829A8-D8C0-8F4F-8D79-2CF7494006AF}" srcOrd="3" destOrd="0" presId="urn:microsoft.com/office/officeart/2005/8/layout/radial4"/>
    <dgm:cxn modelId="{2CDE7B84-54D7-0C44-893D-DE852B5827BA}" type="presParOf" srcId="{96E3E9B3-6A25-2341-A8F2-47553E04CECD}" destId="{85E3D779-E1D9-D148-8B63-081E77DDC740}" srcOrd="4" destOrd="0" presId="urn:microsoft.com/office/officeart/2005/8/layout/radial4"/>
    <dgm:cxn modelId="{212FAD6C-587A-C443-8625-5838466E2A25}" type="presParOf" srcId="{96E3E9B3-6A25-2341-A8F2-47553E04CECD}" destId="{4C0AFEB5-90E4-054F-ABA1-DDD7CD6D3BBC}" srcOrd="5" destOrd="0" presId="urn:microsoft.com/office/officeart/2005/8/layout/radial4"/>
    <dgm:cxn modelId="{DD2AC9A3-05A5-324F-BB6D-4ECA9E648E76}" type="presParOf" srcId="{96E3E9B3-6A25-2341-A8F2-47553E04CECD}" destId="{71B576DC-2D51-5942-B51D-6BAB86048A9D}" srcOrd="6" destOrd="0" presId="urn:microsoft.com/office/officeart/2005/8/layout/radial4"/>
    <dgm:cxn modelId="{774A33DD-2E20-4242-A460-8FAD853FB4F7}" type="presParOf" srcId="{96E3E9B3-6A25-2341-A8F2-47553E04CECD}" destId="{B89ED3A7-51B3-E64F-828F-6820894BC5AA}" srcOrd="7" destOrd="0" presId="urn:microsoft.com/office/officeart/2005/8/layout/radial4"/>
    <dgm:cxn modelId="{DD425A45-7EAF-1C4D-8721-9B23432754A9}" type="presParOf" srcId="{96E3E9B3-6A25-2341-A8F2-47553E04CECD}" destId="{CA165BB8-F836-BA45-9ACB-C83D3FEE58D2}"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244269-8548-6D48-88BD-1BD5AB2AD724}" type="doc">
      <dgm:prSet loTypeId="urn:microsoft.com/office/officeart/2005/8/layout/cycle1" loCatId="" qsTypeId="urn:microsoft.com/office/officeart/2005/8/quickstyle/simple1" qsCatId="simple" csTypeId="urn:microsoft.com/office/officeart/2005/8/colors/colorful1" csCatId="colorful" phldr="1"/>
      <dgm:spPr/>
      <dgm:t>
        <a:bodyPr/>
        <a:lstStyle/>
        <a:p>
          <a:endParaRPr lang="en-GB"/>
        </a:p>
      </dgm:t>
    </dgm:pt>
    <dgm:pt modelId="{5C153FED-E71E-9845-B767-C56D0F02A2D7}">
      <dgm:prSet phldrT="[Text]"/>
      <dgm:spPr/>
      <dgm:t>
        <a:bodyPr/>
        <a:lstStyle/>
        <a:p>
          <a:r>
            <a:rPr lang="en-GB" dirty="0"/>
            <a:t>RESEARCH AND RESOURCES</a:t>
          </a:r>
        </a:p>
      </dgm:t>
    </dgm:pt>
    <dgm:pt modelId="{AE6E1301-C519-DF47-9297-C7C37BAB3486}" type="parTrans" cxnId="{2CD62C12-E30D-604B-858D-DCF1B9635AA2}">
      <dgm:prSet/>
      <dgm:spPr/>
      <dgm:t>
        <a:bodyPr/>
        <a:lstStyle/>
        <a:p>
          <a:endParaRPr lang="en-GB"/>
        </a:p>
      </dgm:t>
    </dgm:pt>
    <dgm:pt modelId="{E1D86115-43DA-DE40-9D5C-86C34EB36172}" type="sibTrans" cxnId="{2CD62C12-E30D-604B-858D-DCF1B9635AA2}">
      <dgm:prSet/>
      <dgm:spPr/>
      <dgm:t>
        <a:bodyPr/>
        <a:lstStyle/>
        <a:p>
          <a:endParaRPr lang="en-GB"/>
        </a:p>
      </dgm:t>
    </dgm:pt>
    <dgm:pt modelId="{42401E08-E5CE-D94C-BB72-C874B37DE48D}">
      <dgm:prSet phldrT="[Text]"/>
      <dgm:spPr/>
      <dgm:t>
        <a:bodyPr/>
        <a:lstStyle/>
        <a:p>
          <a:r>
            <a:rPr lang="en-GB" dirty="0"/>
            <a:t>ASSESSMENT ACTIVITY</a:t>
          </a:r>
        </a:p>
      </dgm:t>
    </dgm:pt>
    <dgm:pt modelId="{47055DDB-1C90-8D41-9980-A867B1182714}" type="parTrans" cxnId="{A778D2A4-2541-C446-89C2-F0A21541F96B}">
      <dgm:prSet/>
      <dgm:spPr/>
      <dgm:t>
        <a:bodyPr/>
        <a:lstStyle/>
        <a:p>
          <a:endParaRPr lang="en-GB"/>
        </a:p>
      </dgm:t>
    </dgm:pt>
    <dgm:pt modelId="{D82456E1-8B58-DC42-B5AF-E07964C17A59}" type="sibTrans" cxnId="{A778D2A4-2541-C446-89C2-F0A21541F96B}">
      <dgm:prSet/>
      <dgm:spPr/>
      <dgm:t>
        <a:bodyPr/>
        <a:lstStyle/>
        <a:p>
          <a:endParaRPr lang="en-GB"/>
        </a:p>
      </dgm:t>
    </dgm:pt>
    <dgm:pt modelId="{C9EAA987-165B-5749-B1E1-1AF7192B86AB}">
      <dgm:prSet phldrT="[Text]"/>
      <dgm:spPr/>
      <dgm:t>
        <a:bodyPr/>
        <a:lstStyle/>
        <a:p>
          <a:r>
            <a:rPr lang="en-GB" dirty="0"/>
            <a:t>HABITS OF INCLUSIVE TEACHERS</a:t>
          </a:r>
        </a:p>
      </dgm:t>
    </dgm:pt>
    <dgm:pt modelId="{2447DB28-0A07-3D49-BA52-DD8F3AA7F84C}" type="parTrans" cxnId="{83210E14-B7C9-874A-9560-2DEB1B897C58}">
      <dgm:prSet/>
      <dgm:spPr/>
      <dgm:t>
        <a:bodyPr/>
        <a:lstStyle/>
        <a:p>
          <a:endParaRPr lang="en-GB"/>
        </a:p>
      </dgm:t>
    </dgm:pt>
    <dgm:pt modelId="{01AC3BD1-457D-F941-A75E-6104710EE0B5}" type="sibTrans" cxnId="{83210E14-B7C9-874A-9560-2DEB1B897C58}">
      <dgm:prSet/>
      <dgm:spPr/>
      <dgm:t>
        <a:bodyPr/>
        <a:lstStyle/>
        <a:p>
          <a:endParaRPr lang="en-GB"/>
        </a:p>
      </dgm:t>
    </dgm:pt>
    <dgm:pt modelId="{C50277E4-D909-7D4C-80B6-2D4CB0260B4E}">
      <dgm:prSet phldrT="[Text]"/>
      <dgm:spPr/>
      <dgm:t>
        <a:bodyPr/>
        <a:lstStyle/>
        <a:p>
          <a:r>
            <a:rPr lang="en-GB" dirty="0"/>
            <a:t>PEN PORTRAIT</a:t>
          </a:r>
        </a:p>
      </dgm:t>
    </dgm:pt>
    <dgm:pt modelId="{0DD1E110-8888-0446-ABDB-7E51CE1C12D2}" type="parTrans" cxnId="{69586FDC-D00F-B047-BA63-E98746D97225}">
      <dgm:prSet/>
      <dgm:spPr/>
      <dgm:t>
        <a:bodyPr/>
        <a:lstStyle/>
        <a:p>
          <a:endParaRPr lang="en-GB"/>
        </a:p>
      </dgm:t>
    </dgm:pt>
    <dgm:pt modelId="{EFF98086-1644-AA4C-A2D9-FCC90A846F19}" type="sibTrans" cxnId="{69586FDC-D00F-B047-BA63-E98746D97225}">
      <dgm:prSet/>
      <dgm:spPr/>
      <dgm:t>
        <a:bodyPr/>
        <a:lstStyle/>
        <a:p>
          <a:endParaRPr lang="en-GB"/>
        </a:p>
      </dgm:t>
    </dgm:pt>
    <dgm:pt modelId="{9C4FE31B-4A08-194B-8EC8-74F9F3451AD8}">
      <dgm:prSet phldrT="[Text]"/>
      <dgm:spPr/>
      <dgm:t>
        <a:bodyPr/>
        <a:lstStyle/>
        <a:p>
          <a:r>
            <a:rPr lang="en-GB" dirty="0"/>
            <a:t>INITIAL INSIGHTS</a:t>
          </a:r>
        </a:p>
      </dgm:t>
    </dgm:pt>
    <dgm:pt modelId="{52B4DB0B-9F07-2A4A-8FF6-F996E0278356}" type="sibTrans" cxnId="{974EDFCA-879F-7A40-BDD4-EEFEB0BEBB8D}">
      <dgm:prSet/>
      <dgm:spPr/>
      <dgm:t>
        <a:bodyPr/>
        <a:lstStyle/>
        <a:p>
          <a:endParaRPr lang="en-GB"/>
        </a:p>
      </dgm:t>
    </dgm:pt>
    <dgm:pt modelId="{7930783B-D3C8-7D41-93B5-A79C5945A9F1}" type="parTrans" cxnId="{974EDFCA-879F-7A40-BDD4-EEFEB0BEBB8D}">
      <dgm:prSet/>
      <dgm:spPr/>
      <dgm:t>
        <a:bodyPr/>
        <a:lstStyle/>
        <a:p>
          <a:endParaRPr lang="en-GB"/>
        </a:p>
      </dgm:t>
    </dgm:pt>
    <dgm:pt modelId="{B7BADC2F-639A-6149-B7C4-45E8B998144C}" type="pres">
      <dgm:prSet presAssocID="{DC244269-8548-6D48-88BD-1BD5AB2AD724}" presName="cycle" presStyleCnt="0">
        <dgm:presLayoutVars>
          <dgm:dir/>
          <dgm:resizeHandles val="exact"/>
        </dgm:presLayoutVars>
      </dgm:prSet>
      <dgm:spPr/>
    </dgm:pt>
    <dgm:pt modelId="{AF767C77-BD08-BC49-A220-C7275FEFC935}" type="pres">
      <dgm:prSet presAssocID="{9C4FE31B-4A08-194B-8EC8-74F9F3451AD8}" presName="dummy" presStyleCnt="0"/>
      <dgm:spPr/>
    </dgm:pt>
    <dgm:pt modelId="{E0394642-02C4-9F43-89D9-3AF25D2B46D5}" type="pres">
      <dgm:prSet presAssocID="{9C4FE31B-4A08-194B-8EC8-74F9F3451AD8}" presName="node" presStyleLbl="revTx" presStyleIdx="0" presStyleCnt="5">
        <dgm:presLayoutVars>
          <dgm:bulletEnabled val="1"/>
        </dgm:presLayoutVars>
      </dgm:prSet>
      <dgm:spPr/>
    </dgm:pt>
    <dgm:pt modelId="{E09DE77F-FF5B-FE45-9712-6722FCDF8F8C}" type="pres">
      <dgm:prSet presAssocID="{52B4DB0B-9F07-2A4A-8FF6-F996E0278356}" presName="sibTrans" presStyleLbl="node1" presStyleIdx="0" presStyleCnt="5"/>
      <dgm:spPr/>
    </dgm:pt>
    <dgm:pt modelId="{66959DD5-2458-4F44-B9F2-679CB189974B}" type="pres">
      <dgm:prSet presAssocID="{5C153FED-E71E-9845-B767-C56D0F02A2D7}" presName="dummy" presStyleCnt="0"/>
      <dgm:spPr/>
    </dgm:pt>
    <dgm:pt modelId="{5FF5C002-6194-B94B-93BC-E37DC86CF196}" type="pres">
      <dgm:prSet presAssocID="{5C153FED-E71E-9845-B767-C56D0F02A2D7}" presName="node" presStyleLbl="revTx" presStyleIdx="1" presStyleCnt="5" custScaleX="135367">
        <dgm:presLayoutVars>
          <dgm:bulletEnabled val="1"/>
        </dgm:presLayoutVars>
      </dgm:prSet>
      <dgm:spPr/>
    </dgm:pt>
    <dgm:pt modelId="{EF0246BB-63F1-134B-B3D5-8DD3DED74320}" type="pres">
      <dgm:prSet presAssocID="{E1D86115-43DA-DE40-9D5C-86C34EB36172}" presName="sibTrans" presStyleLbl="node1" presStyleIdx="1" presStyleCnt="5" custLinFactNeighborX="4260" custLinFactNeighborY="-1991"/>
      <dgm:spPr/>
    </dgm:pt>
    <dgm:pt modelId="{74D7FF44-BE28-AA44-8C15-1C67B483389F}" type="pres">
      <dgm:prSet presAssocID="{42401E08-E5CE-D94C-BB72-C874B37DE48D}" presName="dummy" presStyleCnt="0"/>
      <dgm:spPr/>
    </dgm:pt>
    <dgm:pt modelId="{A9BED462-1214-344D-8315-73E47007F5A1}" type="pres">
      <dgm:prSet presAssocID="{42401E08-E5CE-D94C-BB72-C874B37DE48D}" presName="node" presStyleLbl="revTx" presStyleIdx="2" presStyleCnt="5">
        <dgm:presLayoutVars>
          <dgm:bulletEnabled val="1"/>
        </dgm:presLayoutVars>
      </dgm:prSet>
      <dgm:spPr/>
    </dgm:pt>
    <dgm:pt modelId="{3FFFED58-701D-044F-BF2B-44159EAA2F8F}" type="pres">
      <dgm:prSet presAssocID="{D82456E1-8B58-DC42-B5AF-E07964C17A59}" presName="sibTrans" presStyleLbl="node1" presStyleIdx="2" presStyleCnt="5" custLinFactNeighborX="-5157" custLinFactNeighborY="-956"/>
      <dgm:spPr/>
    </dgm:pt>
    <dgm:pt modelId="{CE31C4E6-9FB9-1146-80C5-1E67ABC645AE}" type="pres">
      <dgm:prSet presAssocID="{C9EAA987-165B-5749-B1E1-1AF7192B86AB}" presName="dummy" presStyleCnt="0"/>
      <dgm:spPr/>
    </dgm:pt>
    <dgm:pt modelId="{977A0B79-C162-3A4A-956E-F0F774205570}" type="pres">
      <dgm:prSet presAssocID="{C9EAA987-165B-5749-B1E1-1AF7192B86AB}" presName="node" presStyleLbl="revTx" presStyleIdx="3" presStyleCnt="5">
        <dgm:presLayoutVars>
          <dgm:bulletEnabled val="1"/>
        </dgm:presLayoutVars>
      </dgm:prSet>
      <dgm:spPr/>
    </dgm:pt>
    <dgm:pt modelId="{02A7744D-B9ED-834A-9BA1-A68D6FDCCEE8}" type="pres">
      <dgm:prSet presAssocID="{01AC3BD1-457D-F941-A75E-6104710EE0B5}" presName="sibTrans" presStyleLbl="node1" presStyleIdx="3" presStyleCnt="5"/>
      <dgm:spPr/>
    </dgm:pt>
    <dgm:pt modelId="{4CFDA75A-91F1-F742-BFD5-016B99DB320E}" type="pres">
      <dgm:prSet presAssocID="{C50277E4-D909-7D4C-80B6-2D4CB0260B4E}" presName="dummy" presStyleCnt="0"/>
      <dgm:spPr/>
    </dgm:pt>
    <dgm:pt modelId="{302DC5B9-96FA-D542-946A-CE7994BC9C66}" type="pres">
      <dgm:prSet presAssocID="{C50277E4-D909-7D4C-80B6-2D4CB0260B4E}" presName="node" presStyleLbl="revTx" presStyleIdx="4" presStyleCnt="5">
        <dgm:presLayoutVars>
          <dgm:bulletEnabled val="1"/>
        </dgm:presLayoutVars>
      </dgm:prSet>
      <dgm:spPr/>
    </dgm:pt>
    <dgm:pt modelId="{7EC609FF-FD2E-8F4C-AC2E-AD1203FA07D6}" type="pres">
      <dgm:prSet presAssocID="{EFF98086-1644-AA4C-A2D9-FCC90A846F19}" presName="sibTrans" presStyleLbl="node1" presStyleIdx="4" presStyleCnt="5"/>
      <dgm:spPr/>
    </dgm:pt>
  </dgm:ptLst>
  <dgm:cxnLst>
    <dgm:cxn modelId="{99020509-6C84-CF41-BC2A-0C2FF2F0CAB3}" type="presOf" srcId="{C50277E4-D909-7D4C-80B6-2D4CB0260B4E}" destId="{302DC5B9-96FA-D542-946A-CE7994BC9C66}" srcOrd="0" destOrd="0" presId="urn:microsoft.com/office/officeart/2005/8/layout/cycle1"/>
    <dgm:cxn modelId="{2CD62C12-E30D-604B-858D-DCF1B9635AA2}" srcId="{DC244269-8548-6D48-88BD-1BD5AB2AD724}" destId="{5C153FED-E71E-9845-B767-C56D0F02A2D7}" srcOrd="1" destOrd="0" parTransId="{AE6E1301-C519-DF47-9297-C7C37BAB3486}" sibTransId="{E1D86115-43DA-DE40-9D5C-86C34EB36172}"/>
    <dgm:cxn modelId="{83210E14-B7C9-874A-9560-2DEB1B897C58}" srcId="{DC244269-8548-6D48-88BD-1BD5AB2AD724}" destId="{C9EAA987-165B-5749-B1E1-1AF7192B86AB}" srcOrd="3" destOrd="0" parTransId="{2447DB28-0A07-3D49-BA52-DD8F3AA7F84C}" sibTransId="{01AC3BD1-457D-F941-A75E-6104710EE0B5}"/>
    <dgm:cxn modelId="{373A7F1E-0B81-6342-9696-144ED76B94BB}" type="presOf" srcId="{D82456E1-8B58-DC42-B5AF-E07964C17A59}" destId="{3FFFED58-701D-044F-BF2B-44159EAA2F8F}" srcOrd="0" destOrd="0" presId="urn:microsoft.com/office/officeart/2005/8/layout/cycle1"/>
    <dgm:cxn modelId="{09F8F031-3CCD-CD43-A9B6-EC8FC408354E}" type="presOf" srcId="{5C153FED-E71E-9845-B767-C56D0F02A2D7}" destId="{5FF5C002-6194-B94B-93BC-E37DC86CF196}" srcOrd="0" destOrd="0" presId="urn:microsoft.com/office/officeart/2005/8/layout/cycle1"/>
    <dgm:cxn modelId="{F2C9353A-897E-6241-9586-1765EF042D87}" type="presOf" srcId="{52B4DB0B-9F07-2A4A-8FF6-F996E0278356}" destId="{E09DE77F-FF5B-FE45-9712-6722FCDF8F8C}" srcOrd="0" destOrd="0" presId="urn:microsoft.com/office/officeart/2005/8/layout/cycle1"/>
    <dgm:cxn modelId="{086E2A4B-8533-284A-8BE8-C908EA20C686}" type="presOf" srcId="{EFF98086-1644-AA4C-A2D9-FCC90A846F19}" destId="{7EC609FF-FD2E-8F4C-AC2E-AD1203FA07D6}" srcOrd="0" destOrd="0" presId="urn:microsoft.com/office/officeart/2005/8/layout/cycle1"/>
    <dgm:cxn modelId="{6BAEC551-BECF-7244-9B57-F0F9FC7C358F}" type="presOf" srcId="{E1D86115-43DA-DE40-9D5C-86C34EB36172}" destId="{EF0246BB-63F1-134B-B3D5-8DD3DED74320}" srcOrd="0" destOrd="0" presId="urn:microsoft.com/office/officeart/2005/8/layout/cycle1"/>
    <dgm:cxn modelId="{4262C08D-2A93-9841-952D-1AC29DA4DDAE}" type="presOf" srcId="{C9EAA987-165B-5749-B1E1-1AF7192B86AB}" destId="{977A0B79-C162-3A4A-956E-F0F774205570}" srcOrd="0" destOrd="0" presId="urn:microsoft.com/office/officeart/2005/8/layout/cycle1"/>
    <dgm:cxn modelId="{A778D2A4-2541-C446-89C2-F0A21541F96B}" srcId="{DC244269-8548-6D48-88BD-1BD5AB2AD724}" destId="{42401E08-E5CE-D94C-BB72-C874B37DE48D}" srcOrd="2" destOrd="0" parTransId="{47055DDB-1C90-8D41-9980-A867B1182714}" sibTransId="{D82456E1-8B58-DC42-B5AF-E07964C17A59}"/>
    <dgm:cxn modelId="{974EDFCA-879F-7A40-BDD4-EEFEB0BEBB8D}" srcId="{DC244269-8548-6D48-88BD-1BD5AB2AD724}" destId="{9C4FE31B-4A08-194B-8EC8-74F9F3451AD8}" srcOrd="0" destOrd="0" parTransId="{7930783B-D3C8-7D41-93B5-A79C5945A9F1}" sibTransId="{52B4DB0B-9F07-2A4A-8FF6-F996E0278356}"/>
    <dgm:cxn modelId="{4CD753CC-CE57-0B47-A894-AC8A6C413FED}" type="presOf" srcId="{42401E08-E5CE-D94C-BB72-C874B37DE48D}" destId="{A9BED462-1214-344D-8315-73E47007F5A1}" srcOrd="0" destOrd="0" presId="urn:microsoft.com/office/officeart/2005/8/layout/cycle1"/>
    <dgm:cxn modelId="{69586FDC-D00F-B047-BA63-E98746D97225}" srcId="{DC244269-8548-6D48-88BD-1BD5AB2AD724}" destId="{C50277E4-D909-7D4C-80B6-2D4CB0260B4E}" srcOrd="4" destOrd="0" parTransId="{0DD1E110-8888-0446-ABDB-7E51CE1C12D2}" sibTransId="{EFF98086-1644-AA4C-A2D9-FCC90A846F19}"/>
    <dgm:cxn modelId="{7FA484F0-DA46-E04D-95C3-BC2C040CBD24}" type="presOf" srcId="{DC244269-8548-6D48-88BD-1BD5AB2AD724}" destId="{B7BADC2F-639A-6149-B7C4-45E8B998144C}" srcOrd="0" destOrd="0" presId="urn:microsoft.com/office/officeart/2005/8/layout/cycle1"/>
    <dgm:cxn modelId="{AAE85CF1-A196-0144-805A-DBCC03A69190}" type="presOf" srcId="{9C4FE31B-4A08-194B-8EC8-74F9F3451AD8}" destId="{E0394642-02C4-9F43-89D9-3AF25D2B46D5}" srcOrd="0" destOrd="0" presId="urn:microsoft.com/office/officeart/2005/8/layout/cycle1"/>
    <dgm:cxn modelId="{4CAAEEF7-398D-0D45-807F-BBFF7BB9041E}" type="presOf" srcId="{01AC3BD1-457D-F941-A75E-6104710EE0B5}" destId="{02A7744D-B9ED-834A-9BA1-A68D6FDCCEE8}" srcOrd="0" destOrd="0" presId="urn:microsoft.com/office/officeart/2005/8/layout/cycle1"/>
    <dgm:cxn modelId="{6AF35623-D504-044E-9049-C838EC6B9664}" type="presParOf" srcId="{B7BADC2F-639A-6149-B7C4-45E8B998144C}" destId="{AF767C77-BD08-BC49-A220-C7275FEFC935}" srcOrd="0" destOrd="0" presId="urn:microsoft.com/office/officeart/2005/8/layout/cycle1"/>
    <dgm:cxn modelId="{5D266C4D-C552-A746-97BA-FA226D18F0DE}" type="presParOf" srcId="{B7BADC2F-639A-6149-B7C4-45E8B998144C}" destId="{E0394642-02C4-9F43-89D9-3AF25D2B46D5}" srcOrd="1" destOrd="0" presId="urn:microsoft.com/office/officeart/2005/8/layout/cycle1"/>
    <dgm:cxn modelId="{FB1303B8-8F0F-D848-9E73-CF5467C6E555}" type="presParOf" srcId="{B7BADC2F-639A-6149-B7C4-45E8B998144C}" destId="{E09DE77F-FF5B-FE45-9712-6722FCDF8F8C}" srcOrd="2" destOrd="0" presId="urn:microsoft.com/office/officeart/2005/8/layout/cycle1"/>
    <dgm:cxn modelId="{37E5007C-1941-864F-B4F0-6030F883C672}" type="presParOf" srcId="{B7BADC2F-639A-6149-B7C4-45E8B998144C}" destId="{66959DD5-2458-4F44-B9F2-679CB189974B}" srcOrd="3" destOrd="0" presId="urn:microsoft.com/office/officeart/2005/8/layout/cycle1"/>
    <dgm:cxn modelId="{FF652F66-2B66-864D-93F5-65B0216BD51D}" type="presParOf" srcId="{B7BADC2F-639A-6149-B7C4-45E8B998144C}" destId="{5FF5C002-6194-B94B-93BC-E37DC86CF196}" srcOrd="4" destOrd="0" presId="urn:microsoft.com/office/officeart/2005/8/layout/cycle1"/>
    <dgm:cxn modelId="{0E6A3BF3-B4A6-0741-9763-9FCCCC537C7D}" type="presParOf" srcId="{B7BADC2F-639A-6149-B7C4-45E8B998144C}" destId="{EF0246BB-63F1-134B-B3D5-8DD3DED74320}" srcOrd="5" destOrd="0" presId="urn:microsoft.com/office/officeart/2005/8/layout/cycle1"/>
    <dgm:cxn modelId="{5D511762-D7B7-B742-9EB0-2523D2EBF769}" type="presParOf" srcId="{B7BADC2F-639A-6149-B7C4-45E8B998144C}" destId="{74D7FF44-BE28-AA44-8C15-1C67B483389F}" srcOrd="6" destOrd="0" presId="urn:microsoft.com/office/officeart/2005/8/layout/cycle1"/>
    <dgm:cxn modelId="{C7A29A92-11EB-C345-B593-1140EF1872E7}" type="presParOf" srcId="{B7BADC2F-639A-6149-B7C4-45E8B998144C}" destId="{A9BED462-1214-344D-8315-73E47007F5A1}" srcOrd="7" destOrd="0" presId="urn:microsoft.com/office/officeart/2005/8/layout/cycle1"/>
    <dgm:cxn modelId="{F7968DB0-49D2-E94B-A261-3899179DA0E7}" type="presParOf" srcId="{B7BADC2F-639A-6149-B7C4-45E8B998144C}" destId="{3FFFED58-701D-044F-BF2B-44159EAA2F8F}" srcOrd="8" destOrd="0" presId="urn:microsoft.com/office/officeart/2005/8/layout/cycle1"/>
    <dgm:cxn modelId="{21F3974E-F018-1441-A1AE-ACCD62C32FB1}" type="presParOf" srcId="{B7BADC2F-639A-6149-B7C4-45E8B998144C}" destId="{CE31C4E6-9FB9-1146-80C5-1E67ABC645AE}" srcOrd="9" destOrd="0" presId="urn:microsoft.com/office/officeart/2005/8/layout/cycle1"/>
    <dgm:cxn modelId="{54F16D65-80A6-A345-B2CD-4B799C8B6A6F}" type="presParOf" srcId="{B7BADC2F-639A-6149-B7C4-45E8B998144C}" destId="{977A0B79-C162-3A4A-956E-F0F774205570}" srcOrd="10" destOrd="0" presId="urn:microsoft.com/office/officeart/2005/8/layout/cycle1"/>
    <dgm:cxn modelId="{8C128C5B-4195-1B42-A3F0-CD818AC0FA45}" type="presParOf" srcId="{B7BADC2F-639A-6149-B7C4-45E8B998144C}" destId="{02A7744D-B9ED-834A-9BA1-A68D6FDCCEE8}" srcOrd="11" destOrd="0" presId="urn:microsoft.com/office/officeart/2005/8/layout/cycle1"/>
    <dgm:cxn modelId="{C431CB72-AB19-404E-ACD6-C6CD0B3F9D6C}" type="presParOf" srcId="{B7BADC2F-639A-6149-B7C4-45E8B998144C}" destId="{4CFDA75A-91F1-F742-BFD5-016B99DB320E}" srcOrd="12" destOrd="0" presId="urn:microsoft.com/office/officeart/2005/8/layout/cycle1"/>
    <dgm:cxn modelId="{E0811483-4727-644D-8192-82B2B8607964}" type="presParOf" srcId="{B7BADC2F-639A-6149-B7C4-45E8B998144C}" destId="{302DC5B9-96FA-D542-946A-CE7994BC9C66}" srcOrd="13" destOrd="0" presId="urn:microsoft.com/office/officeart/2005/8/layout/cycle1"/>
    <dgm:cxn modelId="{163EE5CA-5D17-E140-9CB2-9DEFC145818E}" type="presParOf" srcId="{B7BADC2F-639A-6149-B7C4-45E8B998144C}" destId="{7EC609FF-FD2E-8F4C-AC2E-AD1203FA07D6}"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707B34-7256-B142-9CEE-F78912426305}">
      <dsp:nvSpPr>
        <dsp:cNvPr id="0" name=""/>
        <dsp:cNvSpPr/>
      </dsp:nvSpPr>
      <dsp:spPr>
        <a:xfrm>
          <a:off x="3304" y="1274"/>
          <a:ext cx="8819755" cy="1145873"/>
        </a:xfrm>
        <a:prstGeom prst="roundRect">
          <a:avLst>
            <a:gd name="adj" fmla="val 10000"/>
          </a:avLst>
        </a:prstGeom>
        <a:solidFill>
          <a:sysClr val="window" lastClr="FFFFFF">
            <a:lumMod val="95000"/>
          </a:sysClr>
        </a:solidFill>
        <a:ln>
          <a:solidFill>
            <a:schemeClr val="accent6"/>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2"/>
              </a:solidFill>
              <a:latin typeface="+mn-lt"/>
              <a:ea typeface="+mn-ea"/>
              <a:cs typeface="+mn-cs"/>
            </a:rPr>
            <a:t>Adaptive teaching for inclusion</a:t>
          </a:r>
        </a:p>
        <a:p>
          <a:pPr marL="0" lvl="0" indent="0" algn="ctr" defTabSz="889000">
            <a:lnSpc>
              <a:spcPct val="90000"/>
            </a:lnSpc>
            <a:spcBef>
              <a:spcPct val="0"/>
            </a:spcBef>
            <a:spcAft>
              <a:spcPct val="35000"/>
            </a:spcAft>
            <a:buNone/>
          </a:pPr>
          <a:r>
            <a:rPr lang="en-US" sz="1400" kern="1200" dirty="0">
              <a:solidFill>
                <a:schemeClr val="tx2"/>
              </a:solidFill>
              <a:latin typeface="+mn-lt"/>
              <a:ea typeface="+mn-ea"/>
              <a:cs typeface="+mn-cs"/>
            </a:rPr>
            <a:t>Spiral of inquiry</a:t>
          </a:r>
        </a:p>
        <a:p>
          <a:pPr marL="0" lvl="0" indent="0" algn="ctr" defTabSz="889000">
            <a:lnSpc>
              <a:spcPct val="90000"/>
            </a:lnSpc>
            <a:spcBef>
              <a:spcPct val="0"/>
            </a:spcBef>
            <a:spcAft>
              <a:spcPct val="35000"/>
            </a:spcAft>
            <a:buNone/>
          </a:pPr>
          <a:r>
            <a:rPr lang="en-US" sz="1400" kern="1200" dirty="0">
              <a:solidFill>
                <a:schemeClr val="tx2"/>
              </a:solidFill>
              <a:latin typeface="+mn-lt"/>
              <a:ea typeface="+mn-ea"/>
              <a:cs typeface="+mn-cs"/>
            </a:rPr>
            <a:t>Social, Physical, Cognitive </a:t>
          </a:r>
        </a:p>
        <a:p>
          <a:pPr marL="0" lvl="0" indent="0" algn="ctr" defTabSz="889000">
            <a:lnSpc>
              <a:spcPct val="90000"/>
            </a:lnSpc>
            <a:spcBef>
              <a:spcPct val="0"/>
            </a:spcBef>
            <a:spcAft>
              <a:spcPct val="35000"/>
            </a:spcAft>
            <a:buNone/>
          </a:pPr>
          <a:r>
            <a:rPr lang="en-US" sz="1400" kern="1200" dirty="0" err="1">
              <a:solidFill>
                <a:schemeClr val="tx2"/>
              </a:solidFill>
              <a:latin typeface="+mn-lt"/>
              <a:ea typeface="+mn-ea"/>
              <a:cs typeface="+mn-cs"/>
            </a:rPr>
            <a:t>Behaviours</a:t>
          </a:r>
          <a:r>
            <a:rPr lang="en-US" sz="1400" kern="1200" dirty="0">
              <a:solidFill>
                <a:schemeClr val="tx2"/>
              </a:solidFill>
              <a:latin typeface="+mn-lt"/>
              <a:ea typeface="+mn-ea"/>
              <a:cs typeface="+mn-cs"/>
            </a:rPr>
            <a:t> &amp; Communication</a:t>
          </a:r>
        </a:p>
      </dsp:txBody>
      <dsp:txXfrm>
        <a:off x="36865" y="34835"/>
        <a:ext cx="8752633" cy="1078751"/>
      </dsp:txXfrm>
    </dsp:sp>
    <dsp:sp modelId="{30B15AB8-73CC-ED4C-B946-C4A7EEBFC33C}">
      <dsp:nvSpPr>
        <dsp:cNvPr id="0" name=""/>
        <dsp:cNvSpPr/>
      </dsp:nvSpPr>
      <dsp:spPr>
        <a:xfrm>
          <a:off x="8897" y="1478274"/>
          <a:ext cx="1226291"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1</a:t>
          </a:r>
        </a:p>
      </dsp:txBody>
      <dsp:txXfrm>
        <a:off x="44814" y="1514191"/>
        <a:ext cx="1154457" cy="1719406"/>
      </dsp:txXfrm>
    </dsp:sp>
    <dsp:sp modelId="{E33B3FF6-3EAE-2D41-A44E-B93C88EF840D}">
      <dsp:nvSpPr>
        <dsp:cNvPr id="0" name=""/>
        <dsp:cNvSpPr/>
      </dsp:nvSpPr>
      <dsp:spPr>
        <a:xfrm>
          <a:off x="1342989" y="1479392"/>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2</a:t>
          </a:r>
        </a:p>
      </dsp:txBody>
      <dsp:txXfrm>
        <a:off x="1377134" y="1513537"/>
        <a:ext cx="1097496" cy="1722950"/>
      </dsp:txXfrm>
    </dsp:sp>
    <dsp:sp modelId="{23F8A4F4-D53C-5342-AA0C-3487CF712B02}">
      <dsp:nvSpPr>
        <dsp:cNvPr id="0" name=""/>
        <dsp:cNvSpPr/>
      </dsp:nvSpPr>
      <dsp:spPr>
        <a:xfrm>
          <a:off x="2596827" y="1478274"/>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3</a:t>
          </a:r>
        </a:p>
      </dsp:txBody>
      <dsp:txXfrm>
        <a:off x="2630972" y="1512419"/>
        <a:ext cx="1097496" cy="1722950"/>
      </dsp:txXfrm>
    </dsp:sp>
    <dsp:sp modelId="{4BFC7949-DF17-4349-A59C-7F481BB0AE51}">
      <dsp:nvSpPr>
        <dsp:cNvPr id="0" name=""/>
        <dsp:cNvSpPr/>
      </dsp:nvSpPr>
      <dsp:spPr>
        <a:xfrm>
          <a:off x="3860540" y="1478274"/>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4</a:t>
          </a:r>
        </a:p>
      </dsp:txBody>
      <dsp:txXfrm>
        <a:off x="3894685" y="1512419"/>
        <a:ext cx="1097496" cy="1722950"/>
      </dsp:txXfrm>
    </dsp:sp>
    <dsp:sp modelId="{FE12CA31-399B-514E-BCD0-1C7136076F9B}">
      <dsp:nvSpPr>
        <dsp:cNvPr id="0" name=""/>
        <dsp:cNvSpPr/>
      </dsp:nvSpPr>
      <dsp:spPr>
        <a:xfrm>
          <a:off x="5124253" y="1478274"/>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5</a:t>
          </a:r>
        </a:p>
      </dsp:txBody>
      <dsp:txXfrm>
        <a:off x="5158398" y="1512419"/>
        <a:ext cx="1097496" cy="1722950"/>
      </dsp:txXfrm>
    </dsp:sp>
    <dsp:sp modelId="{5CF9E3CB-3B88-A84C-8E4F-EBD1E9ACDD60}">
      <dsp:nvSpPr>
        <dsp:cNvPr id="0" name=""/>
        <dsp:cNvSpPr/>
      </dsp:nvSpPr>
      <dsp:spPr>
        <a:xfrm>
          <a:off x="6387966" y="1478274"/>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6</a:t>
          </a:r>
        </a:p>
      </dsp:txBody>
      <dsp:txXfrm>
        <a:off x="6422111" y="1512419"/>
        <a:ext cx="1097496" cy="1722950"/>
      </dsp:txXfrm>
    </dsp:sp>
    <dsp:sp modelId="{4836629B-884E-F849-A267-9C254532346B}">
      <dsp:nvSpPr>
        <dsp:cNvPr id="0" name=""/>
        <dsp:cNvSpPr/>
      </dsp:nvSpPr>
      <dsp:spPr>
        <a:xfrm>
          <a:off x="7651679" y="1478274"/>
          <a:ext cx="1165786" cy="1791240"/>
        </a:xfrm>
        <a:prstGeom prst="roundRect">
          <a:avLst>
            <a:gd name="adj" fmla="val 10000"/>
          </a:avLst>
        </a:prstGeom>
        <a:solidFill>
          <a:sysClr val="window" lastClr="FFFFFF"/>
        </a:solidFill>
        <a:ln w="12700" cap="flat" cmpd="sng" algn="ctr">
          <a:solidFill>
            <a:schemeClr val="accent6"/>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kern="1200" cap="none" spc="0" dirty="0">
              <a:ln w="0"/>
              <a:solidFill>
                <a:schemeClr val="tx2"/>
              </a:solidFill>
              <a:effectLst/>
              <a:latin typeface="+mn-lt"/>
              <a:ea typeface="+mn-ea"/>
              <a:cs typeface="+mn-cs"/>
            </a:rPr>
            <a:t>Scenario 7</a:t>
          </a:r>
        </a:p>
      </dsp:txBody>
      <dsp:txXfrm>
        <a:off x="7685824" y="1512419"/>
        <a:ext cx="1097496" cy="1722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217DB-2FCA-C14B-899F-CC8A2A8D625E}">
      <dsp:nvSpPr>
        <dsp:cNvPr id="0" name=""/>
        <dsp:cNvSpPr/>
      </dsp:nvSpPr>
      <dsp:spPr>
        <a:xfrm>
          <a:off x="4329138" y="0"/>
          <a:ext cx="2647031" cy="2647031"/>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GB" sz="2800" kern="1200" dirty="0"/>
            <a:t>Developing adaptive expertise in teaching</a:t>
          </a:r>
        </a:p>
      </dsp:txBody>
      <dsp:txXfrm>
        <a:off x="4716787" y="387649"/>
        <a:ext cx="1871733" cy="1871733"/>
      </dsp:txXfrm>
    </dsp:sp>
    <dsp:sp modelId="{CFBBE01C-66C8-6447-A458-74D328E42870}">
      <dsp:nvSpPr>
        <dsp:cNvPr id="0" name=""/>
        <dsp:cNvSpPr/>
      </dsp:nvSpPr>
      <dsp:spPr>
        <a:xfrm rot="9589238">
          <a:off x="1179539" y="2010451"/>
          <a:ext cx="3155310" cy="75440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D916CD-0C64-EC41-8438-ED9C60ECAFDC}">
      <dsp:nvSpPr>
        <dsp:cNvPr id="0" name=""/>
        <dsp:cNvSpPr/>
      </dsp:nvSpPr>
      <dsp:spPr>
        <a:xfrm>
          <a:off x="19040" y="1926009"/>
          <a:ext cx="2514680" cy="201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ts val="1356"/>
            </a:spcAft>
            <a:buNone/>
          </a:pPr>
          <a:r>
            <a:rPr lang="en-GB" sz="1800" b="1" kern="1200" dirty="0"/>
            <a:t>Adaptive mindset</a:t>
          </a:r>
        </a:p>
        <a:p>
          <a:pPr marL="0" lvl="0" indent="0" algn="ctr" defTabSz="800100">
            <a:lnSpc>
              <a:spcPct val="90000"/>
            </a:lnSpc>
            <a:spcBef>
              <a:spcPct val="0"/>
            </a:spcBef>
            <a:spcAft>
              <a:spcPct val="35000"/>
            </a:spcAft>
            <a:buNone/>
          </a:pPr>
          <a:r>
            <a:rPr lang="en-GB" sz="1600" i="1" kern="1200" dirty="0"/>
            <a:t>how teachers understand and position themselves as learners</a:t>
          </a:r>
        </a:p>
      </dsp:txBody>
      <dsp:txXfrm>
        <a:off x="77962" y="1984931"/>
        <a:ext cx="2396836" cy="1893900"/>
      </dsp:txXfrm>
    </dsp:sp>
    <dsp:sp modelId="{BD7829A8-D8C0-8F4F-8D79-2CF7494006AF}">
      <dsp:nvSpPr>
        <dsp:cNvPr id="0" name=""/>
        <dsp:cNvSpPr/>
      </dsp:nvSpPr>
      <dsp:spPr>
        <a:xfrm rot="7078561">
          <a:off x="3541464" y="3079512"/>
          <a:ext cx="1956183" cy="75440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E3D779-E1D9-D148-8B63-081E77DDC740}">
      <dsp:nvSpPr>
        <dsp:cNvPr id="0" name=""/>
        <dsp:cNvSpPr/>
      </dsp:nvSpPr>
      <dsp:spPr>
        <a:xfrm>
          <a:off x="2803391" y="3314638"/>
          <a:ext cx="2514680" cy="201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ts val="1356"/>
            </a:spcAft>
            <a:buNone/>
          </a:pPr>
          <a:r>
            <a:rPr lang="en-GB" sz="1800" b="1" kern="1200" dirty="0"/>
            <a:t>Cognitive and Metacognitive Habits</a:t>
          </a:r>
        </a:p>
        <a:p>
          <a:pPr marL="0" lvl="0" indent="0" algn="ctr" defTabSz="800100">
            <a:lnSpc>
              <a:spcPct val="90000"/>
            </a:lnSpc>
            <a:spcBef>
              <a:spcPct val="0"/>
            </a:spcBef>
            <a:spcAft>
              <a:spcPct val="35000"/>
            </a:spcAft>
            <a:buNone/>
          </a:pPr>
          <a:r>
            <a:rPr lang="en-GB" sz="1600" i="1" kern="1200" dirty="0"/>
            <a:t>how teachers monitor their learning and performance and reason about practice</a:t>
          </a:r>
          <a:endParaRPr lang="en-GB" sz="1800" kern="1200" dirty="0"/>
        </a:p>
      </dsp:txBody>
      <dsp:txXfrm>
        <a:off x="2862313" y="3373560"/>
        <a:ext cx="2396836" cy="1893900"/>
      </dsp:txXfrm>
    </dsp:sp>
    <dsp:sp modelId="{4C0AFEB5-90E4-054F-ABA1-DDD7CD6D3BBC}">
      <dsp:nvSpPr>
        <dsp:cNvPr id="0" name=""/>
        <dsp:cNvSpPr/>
      </dsp:nvSpPr>
      <dsp:spPr>
        <a:xfrm rot="3689644">
          <a:off x="5822638" y="3078813"/>
          <a:ext cx="1976308" cy="75440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B576DC-2D51-5942-B51D-6BAB86048A9D}">
      <dsp:nvSpPr>
        <dsp:cNvPr id="0" name=""/>
        <dsp:cNvSpPr/>
      </dsp:nvSpPr>
      <dsp:spPr>
        <a:xfrm>
          <a:off x="6025048" y="3318501"/>
          <a:ext cx="2514680" cy="201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ts val="1356"/>
            </a:spcAft>
            <a:buNone/>
          </a:pPr>
          <a:r>
            <a:rPr lang="en-GB" sz="1800" b="1" kern="1200" dirty="0"/>
            <a:t>Adaptive Problem Solving</a:t>
          </a:r>
        </a:p>
        <a:p>
          <a:pPr marL="0" lvl="0" indent="0" algn="ctr" defTabSz="800100">
            <a:lnSpc>
              <a:spcPct val="90000"/>
            </a:lnSpc>
            <a:spcBef>
              <a:spcPct val="0"/>
            </a:spcBef>
            <a:spcAft>
              <a:spcPct val="35000"/>
            </a:spcAft>
            <a:buNone/>
          </a:pPr>
          <a:r>
            <a:rPr lang="en-GB" sz="1600" i="1" kern="1200" dirty="0"/>
            <a:t>how teachers transfer knowledge and skills to solve new and ill-structured problems</a:t>
          </a:r>
          <a:endParaRPr lang="en-GB" sz="1600" kern="1200" dirty="0"/>
        </a:p>
      </dsp:txBody>
      <dsp:txXfrm>
        <a:off x="6083970" y="3377423"/>
        <a:ext cx="2396836" cy="1893900"/>
      </dsp:txXfrm>
    </dsp:sp>
    <dsp:sp modelId="{B89ED3A7-51B3-E64F-828F-6820894BC5AA}">
      <dsp:nvSpPr>
        <dsp:cNvPr id="0" name=""/>
        <dsp:cNvSpPr/>
      </dsp:nvSpPr>
      <dsp:spPr>
        <a:xfrm rot="1204367">
          <a:off x="6972824" y="2008155"/>
          <a:ext cx="3171448" cy="75440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165BB8-F836-BA45-9ACB-C83D3FEE58D2}">
      <dsp:nvSpPr>
        <dsp:cNvPr id="0" name=""/>
        <dsp:cNvSpPr/>
      </dsp:nvSpPr>
      <dsp:spPr>
        <a:xfrm>
          <a:off x="8790612" y="1923728"/>
          <a:ext cx="2514680" cy="2011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ts val="1356"/>
            </a:spcAft>
            <a:buNone/>
          </a:pPr>
          <a:r>
            <a:rPr lang="en-GB" sz="1800" b="1" kern="1200" dirty="0"/>
            <a:t>Teacher to Teacher collaborative learning and coaching</a:t>
          </a:r>
        </a:p>
        <a:p>
          <a:pPr marL="0" lvl="0" indent="0" algn="ctr" defTabSz="800100">
            <a:lnSpc>
              <a:spcPct val="90000"/>
            </a:lnSpc>
            <a:spcBef>
              <a:spcPct val="0"/>
            </a:spcBef>
            <a:spcAft>
              <a:spcPct val="35000"/>
            </a:spcAft>
            <a:buNone/>
          </a:pPr>
          <a:r>
            <a:rPr lang="en-GB" sz="1600" i="1" kern="1200" dirty="0"/>
            <a:t>how teachers learn from one another</a:t>
          </a:r>
          <a:endParaRPr lang="en-GB" sz="1600" kern="1200" dirty="0"/>
        </a:p>
      </dsp:txBody>
      <dsp:txXfrm>
        <a:off x="8849534" y="1982650"/>
        <a:ext cx="2396836" cy="1893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394642-02C4-9F43-89D9-3AF25D2B46D5}">
      <dsp:nvSpPr>
        <dsp:cNvPr id="0" name=""/>
        <dsp:cNvSpPr/>
      </dsp:nvSpPr>
      <dsp:spPr>
        <a:xfrm>
          <a:off x="4586059"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INITIAL INSIGHTS</a:t>
          </a:r>
        </a:p>
      </dsp:txBody>
      <dsp:txXfrm>
        <a:off x="4586059" y="39140"/>
        <a:ext cx="1341437" cy="1341437"/>
      </dsp:txXfrm>
    </dsp:sp>
    <dsp:sp modelId="{E09DE77F-FF5B-FE45-9712-6722FCDF8F8C}">
      <dsp:nvSpPr>
        <dsp:cNvPr id="0" name=""/>
        <dsp:cNvSpPr/>
      </dsp:nvSpPr>
      <dsp:spPr>
        <a:xfrm>
          <a:off x="1430954" y="385"/>
          <a:ext cx="5028878" cy="5028878"/>
        </a:xfrm>
        <a:prstGeom prst="circularArrow">
          <a:avLst>
            <a:gd name="adj1" fmla="val 5202"/>
            <a:gd name="adj2" fmla="val 336015"/>
            <a:gd name="adj3" fmla="val 21292825"/>
            <a:gd name="adj4" fmla="val 19766604"/>
            <a:gd name="adj5" fmla="val 6068"/>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F5C002-6194-B94B-93BC-E37DC86CF196}">
      <dsp:nvSpPr>
        <dsp:cNvPr id="0" name=""/>
        <dsp:cNvSpPr/>
      </dsp:nvSpPr>
      <dsp:spPr>
        <a:xfrm>
          <a:off x="5159326" y="2533541"/>
          <a:ext cx="1815863"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RESEARCH AND RESOURCES</a:t>
          </a:r>
        </a:p>
      </dsp:txBody>
      <dsp:txXfrm>
        <a:off x="5159326" y="2533541"/>
        <a:ext cx="1815863" cy="1341437"/>
      </dsp:txXfrm>
    </dsp:sp>
    <dsp:sp modelId="{EF0246BB-63F1-134B-B3D5-8DD3DED74320}">
      <dsp:nvSpPr>
        <dsp:cNvPr id="0" name=""/>
        <dsp:cNvSpPr/>
      </dsp:nvSpPr>
      <dsp:spPr>
        <a:xfrm>
          <a:off x="1645184" y="-99739"/>
          <a:ext cx="5028878" cy="5028878"/>
        </a:xfrm>
        <a:prstGeom prst="circularArrow">
          <a:avLst>
            <a:gd name="adj1" fmla="val 5202"/>
            <a:gd name="adj2" fmla="val 336015"/>
            <a:gd name="adj3" fmla="val 4014266"/>
            <a:gd name="adj4" fmla="val 2253829"/>
            <a:gd name="adj5" fmla="val 6068"/>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BED462-1214-344D-8315-73E47007F5A1}">
      <dsp:nvSpPr>
        <dsp:cNvPr id="0" name=""/>
        <dsp:cNvSpPr/>
      </dsp:nvSpPr>
      <dsp:spPr>
        <a:xfrm>
          <a:off x="3274674" y="4075166"/>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ASSESSMENT ACTIVITY</a:t>
          </a:r>
        </a:p>
      </dsp:txBody>
      <dsp:txXfrm>
        <a:off x="3274674" y="4075166"/>
        <a:ext cx="1341437" cy="1341437"/>
      </dsp:txXfrm>
    </dsp:sp>
    <dsp:sp modelId="{3FFFED58-701D-044F-BF2B-44159EAA2F8F}">
      <dsp:nvSpPr>
        <dsp:cNvPr id="0" name=""/>
        <dsp:cNvSpPr/>
      </dsp:nvSpPr>
      <dsp:spPr>
        <a:xfrm>
          <a:off x="1171615" y="-47690"/>
          <a:ext cx="5028878" cy="5028878"/>
        </a:xfrm>
        <a:prstGeom prst="circularArrow">
          <a:avLst>
            <a:gd name="adj1" fmla="val 5202"/>
            <a:gd name="adj2" fmla="val 336015"/>
            <a:gd name="adj3" fmla="val 8210155"/>
            <a:gd name="adj4" fmla="val 6449719"/>
            <a:gd name="adj5" fmla="val 6068"/>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7A0B79-C162-3A4A-956E-F0F774205570}">
      <dsp:nvSpPr>
        <dsp:cNvPr id="0" name=""/>
        <dsp:cNvSpPr/>
      </dsp:nvSpPr>
      <dsp:spPr>
        <a:xfrm>
          <a:off x="1152810" y="2533541"/>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HABITS OF INCLUSIVE TEACHERS</a:t>
          </a:r>
        </a:p>
      </dsp:txBody>
      <dsp:txXfrm>
        <a:off x="1152810" y="2533541"/>
        <a:ext cx="1341437" cy="1341437"/>
      </dsp:txXfrm>
    </dsp:sp>
    <dsp:sp modelId="{02A7744D-B9ED-834A-9BA1-A68D6FDCCEE8}">
      <dsp:nvSpPr>
        <dsp:cNvPr id="0" name=""/>
        <dsp:cNvSpPr/>
      </dsp:nvSpPr>
      <dsp:spPr>
        <a:xfrm>
          <a:off x="1430954" y="385"/>
          <a:ext cx="5028878" cy="5028878"/>
        </a:xfrm>
        <a:prstGeom prst="circularArrow">
          <a:avLst>
            <a:gd name="adj1" fmla="val 5202"/>
            <a:gd name="adj2" fmla="val 336015"/>
            <a:gd name="adj3" fmla="val 12297380"/>
            <a:gd name="adj4" fmla="val 10771160"/>
            <a:gd name="adj5" fmla="val 6068"/>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2DC5B9-96FA-D542-946A-CE7994BC9C66}">
      <dsp:nvSpPr>
        <dsp:cNvPr id="0" name=""/>
        <dsp:cNvSpPr/>
      </dsp:nvSpPr>
      <dsp:spPr>
        <a:xfrm>
          <a:off x="1963290" y="39140"/>
          <a:ext cx="1341437" cy="1341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GB" sz="1500" kern="1200" dirty="0"/>
            <a:t>PEN PORTRAIT</a:t>
          </a:r>
        </a:p>
      </dsp:txBody>
      <dsp:txXfrm>
        <a:off x="1963290" y="39140"/>
        <a:ext cx="1341437" cy="1341437"/>
      </dsp:txXfrm>
    </dsp:sp>
    <dsp:sp modelId="{7EC609FF-FD2E-8F4C-AC2E-AD1203FA07D6}">
      <dsp:nvSpPr>
        <dsp:cNvPr id="0" name=""/>
        <dsp:cNvSpPr/>
      </dsp:nvSpPr>
      <dsp:spPr>
        <a:xfrm>
          <a:off x="1430954" y="385"/>
          <a:ext cx="5028878" cy="5028878"/>
        </a:xfrm>
        <a:prstGeom prst="circularArrow">
          <a:avLst>
            <a:gd name="adj1" fmla="val 5202"/>
            <a:gd name="adj2" fmla="val 336015"/>
            <a:gd name="adj3" fmla="val 16865256"/>
            <a:gd name="adj4" fmla="val 15198729"/>
            <a:gd name="adj5" fmla="val 6068"/>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BD783F-A651-4CB3-9BD2-55AB2BD7F3C9}" type="datetimeFigureOut">
              <a:rPr lang="en-GB" smtClean="0"/>
              <a:t>11/09/2021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4E1DD-08E2-4965-B4FB-0728557EDB6E}" type="slidenum">
              <a:rPr lang="en-GB" smtClean="0"/>
              <a:t>‹#›</a:t>
            </a:fld>
            <a:endParaRPr lang="en-GB"/>
          </a:p>
        </p:txBody>
      </p:sp>
    </p:spTree>
    <p:extLst>
      <p:ext uri="{BB962C8B-B14F-4D97-AF65-F5344CB8AC3E}">
        <p14:creationId xmlns:p14="http://schemas.microsoft.com/office/powerpoint/2010/main" val="2291518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deck can be used by ITT Providers with their teams of ITE Tutors and school mentors to show how adopting a permeated curriculum approach to teaching about special educational needs as part of ITT is needed. 39% of pupils at some point in their school experience are identified with a special need and many more pupils who are not identified as having an SEND will struggle to learn. It’s important therefore, that novice teachers are taught to adapt their teaching and build relationships with all their learners from the very start of their teacher training programme.</a:t>
            </a:r>
          </a:p>
        </p:txBody>
      </p:sp>
      <p:sp>
        <p:nvSpPr>
          <p:cNvPr id="4" name="Slide Number Placeholder 3"/>
          <p:cNvSpPr>
            <a:spLocks noGrp="1"/>
          </p:cNvSpPr>
          <p:nvPr>
            <p:ph type="sldNum" sz="quarter" idx="5"/>
          </p:nvPr>
        </p:nvSpPr>
        <p:spPr/>
        <p:txBody>
          <a:bodyPr/>
          <a:lstStyle/>
          <a:p>
            <a:fld id="{8234E1DD-08E2-4965-B4FB-0728557EDB6E}" type="slidenum">
              <a:rPr lang="en-GB" smtClean="0"/>
              <a:t>1</a:t>
            </a:fld>
            <a:endParaRPr lang="en-GB"/>
          </a:p>
        </p:txBody>
      </p:sp>
    </p:spTree>
    <p:extLst>
      <p:ext uri="{BB962C8B-B14F-4D97-AF65-F5344CB8AC3E}">
        <p14:creationId xmlns:p14="http://schemas.microsoft.com/office/powerpoint/2010/main" val="366090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SEND is a curriculum</a:t>
            </a:r>
            <a:r>
              <a:rPr lang="en-US" baseline="0" dirty="0"/>
              <a:t> ‘bolt on’ it suggests not only are pupils with SEND somehow different and separate but also the way we teach them must also be different. </a:t>
            </a:r>
            <a:endParaRPr lang="en-US" dirty="0"/>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10</a:t>
            </a:fld>
            <a:endParaRPr lang="en-GB"/>
          </a:p>
        </p:txBody>
      </p:sp>
    </p:spTree>
    <p:extLst>
      <p:ext uri="{BB962C8B-B14F-4D97-AF65-F5344CB8AC3E}">
        <p14:creationId xmlns:p14="http://schemas.microsoft.com/office/powerpoint/2010/main" val="226184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the risks/the</a:t>
            </a:r>
            <a:r>
              <a:rPr lang="en-US" baseline="0" dirty="0"/>
              <a:t> red flags and the struggle to learn should not be part of a discreet </a:t>
            </a:r>
            <a:r>
              <a:rPr lang="en-US" baseline="0" dirty="0" err="1"/>
              <a:t>programme</a:t>
            </a:r>
            <a:r>
              <a:rPr lang="en-US" baseline="0" dirty="0"/>
              <a:t> of study aligned to the label of SEND but should be explored within each of the themes that support teacher development. </a:t>
            </a:r>
          </a:p>
          <a:p>
            <a:r>
              <a:rPr lang="en-US" baseline="0" dirty="0"/>
              <a:t>A good teacher in every classroom - https://files.eric.ed.gov/fulltext/EJ750647.pdf</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11</a:t>
            </a:fld>
            <a:endParaRPr lang="en-GB"/>
          </a:p>
        </p:txBody>
      </p:sp>
    </p:spTree>
    <p:extLst>
      <p:ext uri="{BB962C8B-B14F-4D97-AF65-F5344CB8AC3E}">
        <p14:creationId xmlns:p14="http://schemas.microsoft.com/office/powerpoint/2010/main" val="549509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tactic – builds</a:t>
            </a:r>
            <a:r>
              <a:rPr lang="en-US" baseline="0" dirty="0"/>
              <a:t> confidence and competence around the goal of inquiry and knowledge building rather than specialist pedagogy that needs to develop in tandem with effective teaching. </a:t>
            </a:r>
          </a:p>
          <a:p>
            <a:r>
              <a:rPr lang="en-US" dirty="0"/>
              <a:t>The</a:t>
            </a:r>
            <a:r>
              <a:rPr lang="en-US" baseline="0" dirty="0"/>
              <a:t> c</a:t>
            </a:r>
            <a:r>
              <a:rPr lang="en-US" dirty="0"/>
              <a:t>hallenge here is most</a:t>
            </a:r>
            <a:r>
              <a:rPr lang="en-US" baseline="0" dirty="0"/>
              <a:t> helpfully viewed through the lens of the evidence around ‘reality shock’* – </a:t>
            </a:r>
            <a:r>
              <a:rPr lang="en-US" baseline="0" dirty="0" err="1"/>
              <a:t>ie</a:t>
            </a:r>
            <a:r>
              <a:rPr lang="en-US" baseline="0" dirty="0"/>
              <a:t> we need to strengthen the clinical practice around inclusivity – the work that is happening in school that can undermine or support the belief system developed by the early career teachers. </a:t>
            </a:r>
            <a:endParaRPr lang="en-US" dirty="0">
              <a:solidFill>
                <a:srgbClr val="FF0000"/>
              </a:solidFill>
            </a:endParaRPr>
          </a:p>
          <a:p>
            <a:r>
              <a:rPr lang="en-US" sz="1400" dirty="0">
                <a:solidFill>
                  <a:srgbClr val="C00000"/>
                </a:solidFill>
              </a:rPr>
              <a:t>*</a:t>
            </a:r>
            <a:r>
              <a:rPr lang="en-US" sz="1400" dirty="0" err="1">
                <a:solidFill>
                  <a:srgbClr val="C00000"/>
                </a:solidFill>
              </a:rPr>
              <a:t>Minz</a:t>
            </a:r>
            <a:r>
              <a:rPr lang="en-US" sz="1400" dirty="0">
                <a:solidFill>
                  <a:srgbClr val="C00000"/>
                </a:solidFill>
              </a:rPr>
              <a:t> et</a:t>
            </a:r>
            <a:r>
              <a:rPr lang="en-US" sz="1400" baseline="0" dirty="0">
                <a:solidFill>
                  <a:srgbClr val="C00000"/>
                </a:solidFill>
              </a:rPr>
              <a:t> al</a:t>
            </a:r>
            <a:r>
              <a:rPr lang="en-US" sz="1400" baseline="0">
                <a:solidFill>
                  <a:srgbClr val="C00000"/>
                </a:solidFill>
              </a:rPr>
              <a:t>, 2020, </a:t>
            </a:r>
            <a:r>
              <a:rPr lang="en-GB" sz="1400" baseline="0">
                <a:solidFill>
                  <a:srgbClr val="C00000"/>
                </a:solidFill>
              </a:rPr>
              <a:t>The </a:t>
            </a:r>
            <a:r>
              <a:rPr lang="en-GB" sz="1400" baseline="0" dirty="0">
                <a:solidFill>
                  <a:srgbClr val="C00000"/>
                </a:solidFill>
              </a:rPr>
              <a:t>reality of reality shock for inclusion, in </a:t>
            </a:r>
            <a:r>
              <a:rPr lang="en-GB" sz="1400" i="1" baseline="0" dirty="0">
                <a:solidFill>
                  <a:srgbClr val="C00000"/>
                </a:solidFill>
              </a:rPr>
              <a:t>Teaching and Teacher Education</a:t>
            </a:r>
            <a:r>
              <a:rPr lang="en-GB" sz="1400" baseline="0" dirty="0">
                <a:solidFill>
                  <a:srgbClr val="C00000"/>
                </a:solidFill>
              </a:rPr>
              <a:t>. Vol. 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12</a:t>
            </a:fld>
            <a:endParaRPr lang="en-GB"/>
          </a:p>
        </p:txBody>
      </p:sp>
    </p:spTree>
    <p:extLst>
      <p:ext uri="{BB962C8B-B14F-4D97-AF65-F5344CB8AC3E}">
        <p14:creationId xmlns:p14="http://schemas.microsoft.com/office/powerpoint/2010/main" val="1365431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tactic – builds</a:t>
            </a:r>
            <a:r>
              <a:rPr lang="en-US" baseline="0" dirty="0"/>
              <a:t> confidence and competence around the goal of inquiry and knowledge building rather than specialist pedagogy that needs to develop in tandem with effective teaching.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mentoring supports the development of adaptive expertise.</a:t>
            </a:r>
          </a:p>
        </p:txBody>
      </p:sp>
      <p:sp>
        <p:nvSpPr>
          <p:cNvPr id="4" name="Slide Number Placeholder 3"/>
          <p:cNvSpPr>
            <a:spLocks noGrp="1"/>
          </p:cNvSpPr>
          <p:nvPr>
            <p:ph type="sldNum" sz="quarter" idx="5"/>
          </p:nvPr>
        </p:nvSpPr>
        <p:spPr/>
        <p:txBody>
          <a:bodyPr/>
          <a:lstStyle/>
          <a:p>
            <a:fld id="{8234E1DD-08E2-4965-B4FB-0728557EDB6E}" type="slidenum">
              <a:rPr lang="en-GB" smtClean="0"/>
              <a:t>13</a:t>
            </a:fld>
            <a:endParaRPr lang="en-GB"/>
          </a:p>
        </p:txBody>
      </p:sp>
    </p:spTree>
    <p:extLst>
      <p:ext uri="{BB962C8B-B14F-4D97-AF65-F5344CB8AC3E}">
        <p14:creationId xmlns:p14="http://schemas.microsoft.com/office/powerpoint/2010/main" val="3150865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 tools or resources? </a:t>
            </a:r>
          </a:p>
          <a:p>
            <a:r>
              <a:rPr lang="en-US" dirty="0"/>
              <a:t>It’s about both</a:t>
            </a:r>
            <a:r>
              <a:rPr lang="en-US" baseline="0" dirty="0"/>
              <a:t> and how to make this easy not difficult – complexity can often be seen to be the enemy of progress, but it is important to note that this doesn’t have to be a binary discourse - an either or </a:t>
            </a:r>
            <a:r>
              <a:rPr lang="en-US" baseline="0" dirty="0" err="1"/>
              <a:t>or</a:t>
            </a:r>
            <a:r>
              <a:rPr lang="en-US" baseline="0" dirty="0"/>
              <a:t>: It can be both.</a:t>
            </a:r>
          </a:p>
          <a:p>
            <a:r>
              <a:rPr lang="en-US" baseline="0" dirty="0"/>
              <a:t>We want new teachers to see complexity as a gift to their developing professionalism, an incredible learning opportunity. Pupils with typical development profiles will make educational progress no matter what we as teachers do, so our real expertise develops in our support of pupils who are atypical, those who struggle to learn.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14</a:t>
            </a:fld>
            <a:endParaRPr lang="en-GB"/>
          </a:p>
        </p:txBody>
      </p:sp>
    </p:spTree>
    <p:extLst>
      <p:ext uri="{BB962C8B-B14F-4D97-AF65-F5344CB8AC3E}">
        <p14:creationId xmlns:p14="http://schemas.microsoft.com/office/powerpoint/2010/main" val="1878118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15</a:t>
            </a:fld>
            <a:endParaRPr lang="en-GB"/>
          </a:p>
        </p:txBody>
      </p:sp>
    </p:spTree>
    <p:extLst>
      <p:ext uri="{BB962C8B-B14F-4D97-AF65-F5344CB8AC3E}">
        <p14:creationId xmlns:p14="http://schemas.microsoft.com/office/powerpoint/2010/main" val="1106689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800" i="0" kern="1200" dirty="0">
              <a:solidFill>
                <a:srgbClr val="575656"/>
              </a:solidFill>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16</a:t>
            </a:fld>
            <a:endParaRPr lang="en-GB"/>
          </a:p>
        </p:txBody>
      </p:sp>
    </p:spTree>
    <p:extLst>
      <p:ext uri="{BB962C8B-B14F-4D97-AF65-F5344CB8AC3E}">
        <p14:creationId xmlns:p14="http://schemas.microsoft.com/office/powerpoint/2010/main" val="508660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Focusing on the learner - using</a:t>
            </a:r>
            <a:r>
              <a:rPr lang="en-US" baseline="0" dirty="0"/>
              <a:t> an inquiry approach to build our forensic knowledge of the learner (noticing, listening, questioning, testing and challenging)  and grow the evidence we hold that helps us formatively plan our teaching.</a:t>
            </a:r>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17</a:t>
            </a:fld>
            <a:endParaRPr lang="en-GB"/>
          </a:p>
        </p:txBody>
      </p:sp>
    </p:spTree>
    <p:extLst>
      <p:ext uri="{BB962C8B-B14F-4D97-AF65-F5344CB8AC3E}">
        <p14:creationId xmlns:p14="http://schemas.microsoft.com/office/powerpoint/2010/main" val="3277478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Graduated approach </a:t>
            </a:r>
          </a:p>
        </p:txBody>
      </p:sp>
      <p:sp>
        <p:nvSpPr>
          <p:cNvPr id="4" name="Slide Number Placeholder 3"/>
          <p:cNvSpPr>
            <a:spLocks noGrp="1"/>
          </p:cNvSpPr>
          <p:nvPr>
            <p:ph type="sldNum" sz="quarter" idx="5"/>
          </p:nvPr>
        </p:nvSpPr>
        <p:spPr/>
        <p:txBody>
          <a:bodyPr/>
          <a:lstStyle/>
          <a:p>
            <a:fld id="{8234E1DD-08E2-4965-B4FB-0728557EDB6E}" type="slidenum">
              <a:rPr lang="en-GB" smtClean="0"/>
              <a:t>18</a:t>
            </a:fld>
            <a:endParaRPr lang="en-GB"/>
          </a:p>
        </p:txBody>
      </p:sp>
    </p:spTree>
    <p:extLst>
      <p:ext uri="{BB962C8B-B14F-4D97-AF65-F5344CB8AC3E}">
        <p14:creationId xmlns:p14="http://schemas.microsoft.com/office/powerpoint/2010/main" val="3075565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Habits </a:t>
            </a:r>
            <a:r>
              <a:rPr lang="en-US" sz="1200" b="0" kern="1200" dirty="0">
                <a:solidFill>
                  <a:schemeClr val="tx1"/>
                </a:solidFill>
                <a:latin typeface="+mn-lt"/>
                <a:ea typeface="+mn-ea"/>
                <a:cs typeface="+mn-cs"/>
              </a:rPr>
              <a:t>are a great way to </a:t>
            </a:r>
            <a:r>
              <a:rPr lang="en-US" sz="1200" b="0" i="0" kern="1200" dirty="0">
                <a:solidFill>
                  <a:schemeClr val="tx1"/>
                </a:solidFill>
                <a:latin typeface="+mn-lt"/>
                <a:ea typeface="+mn-ea"/>
                <a:cs typeface="+mn-cs"/>
              </a:rPr>
              <a:t>get a desired </a:t>
            </a:r>
            <a:r>
              <a:rPr lang="en-US" sz="1200" b="0" i="0" kern="1200" dirty="0" err="1">
                <a:solidFill>
                  <a:schemeClr val="tx1"/>
                </a:solidFill>
                <a:latin typeface="+mn-lt"/>
                <a:ea typeface="+mn-ea"/>
                <a:cs typeface="+mn-cs"/>
              </a:rPr>
              <a:t>behaviour</a:t>
            </a:r>
            <a:r>
              <a:rPr lang="en-US" sz="1200" b="0" i="0" kern="1200" dirty="0">
                <a:solidFill>
                  <a:schemeClr val="tx1"/>
                </a:solidFill>
                <a:latin typeface="+mn-lt"/>
                <a:ea typeface="+mn-ea"/>
                <a:cs typeface="+mn-cs"/>
              </a:rPr>
              <a:t> into your everyday</a:t>
            </a:r>
            <a:r>
              <a:rPr lang="en-US" sz="1200" b="0" i="0" kern="1200" baseline="0" dirty="0">
                <a:solidFill>
                  <a:schemeClr val="tx1"/>
                </a:solidFill>
                <a:latin typeface="+mn-lt"/>
                <a:ea typeface="+mn-ea"/>
                <a:cs typeface="+mn-cs"/>
              </a:rPr>
              <a:t> teaching. </a:t>
            </a:r>
          </a:p>
          <a:p>
            <a:r>
              <a:rPr lang="en-US" sz="1200" b="1" i="0" kern="1200" dirty="0">
                <a:solidFill>
                  <a:schemeClr val="tx1"/>
                </a:solidFill>
                <a:latin typeface="+mn-lt"/>
                <a:ea typeface="+mn-ea"/>
                <a:cs typeface="+mn-cs"/>
              </a:rPr>
              <a:t>Habits are about moving from conscious competence to unconscious competence.</a:t>
            </a:r>
            <a:r>
              <a:rPr lang="en-US" sz="1200" b="0" i="0" kern="1200" dirty="0">
                <a:solidFill>
                  <a:schemeClr val="tx1"/>
                </a:solidFill>
                <a:latin typeface="+mn-lt"/>
                <a:ea typeface="+mn-ea"/>
                <a:cs typeface="+mn-cs"/>
              </a:rPr>
              <a:t> </a:t>
            </a:r>
          </a:p>
          <a:p>
            <a:r>
              <a:rPr lang="en-US" sz="1200" b="0" i="0" kern="1200" dirty="0">
                <a:solidFill>
                  <a:schemeClr val="tx1"/>
                </a:solidFill>
                <a:latin typeface="+mn-lt"/>
                <a:ea typeface="+mn-ea"/>
                <a:cs typeface="+mn-cs"/>
              </a:rPr>
              <a:t>The goal is an automatic response. You set your habit up, and the new </a:t>
            </a:r>
            <a:r>
              <a:rPr lang="en-US" sz="1200" b="0" i="0" kern="1200" dirty="0" err="1">
                <a:solidFill>
                  <a:schemeClr val="tx1"/>
                </a:solidFill>
                <a:latin typeface="+mn-lt"/>
                <a:ea typeface="+mn-ea"/>
                <a:cs typeface="+mn-cs"/>
              </a:rPr>
              <a:t>behaviour</a:t>
            </a:r>
            <a:r>
              <a:rPr lang="en-US" sz="1200" b="0" i="0" kern="1200" dirty="0">
                <a:solidFill>
                  <a:schemeClr val="tx1"/>
                </a:solidFill>
                <a:latin typeface="+mn-lt"/>
                <a:ea typeface="+mn-ea"/>
                <a:cs typeface="+mn-cs"/>
              </a:rPr>
              <a:t> gets wired in.</a:t>
            </a:r>
          </a:p>
          <a:p>
            <a:r>
              <a:rPr lang="en-US" sz="1200" b="0" i="0" kern="1200" dirty="0">
                <a:solidFill>
                  <a:schemeClr val="tx1"/>
                </a:solidFill>
                <a:latin typeface="+mn-lt"/>
                <a:ea typeface="+mn-ea"/>
                <a:cs typeface="+mn-cs"/>
              </a:rPr>
              <a:t>As you work through this website,</a:t>
            </a:r>
            <a:r>
              <a:rPr lang="en-US" sz="1200" b="0" i="0" kern="1200" baseline="0" dirty="0">
                <a:solidFill>
                  <a:schemeClr val="tx1"/>
                </a:solidFill>
                <a:latin typeface="+mn-lt"/>
                <a:ea typeface="+mn-ea"/>
                <a:cs typeface="+mn-cs"/>
              </a:rPr>
              <a:t> as a trainee teacher or an experienced mentor we hope to support the opportunity to develop new or signpost and </a:t>
            </a:r>
            <a:r>
              <a:rPr lang="en-US" sz="1200" b="0" i="0" kern="1200" baseline="0" dirty="0" err="1">
                <a:solidFill>
                  <a:schemeClr val="tx1"/>
                </a:solidFill>
                <a:latin typeface="+mn-lt"/>
                <a:ea typeface="+mn-ea"/>
                <a:cs typeface="+mn-cs"/>
              </a:rPr>
              <a:t>recognise</a:t>
            </a:r>
            <a:r>
              <a:rPr lang="en-US" sz="1200" b="0" i="0" kern="1200" baseline="0" dirty="0">
                <a:solidFill>
                  <a:schemeClr val="tx1"/>
                </a:solidFill>
                <a:latin typeface="+mn-lt"/>
                <a:ea typeface="+mn-ea"/>
                <a:cs typeface="+mn-cs"/>
              </a:rPr>
              <a:t> old, well formed inclusive habits and have the opportunity to celebrate and continually refine these. </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Even once you have developed habits, your practice continues to evolve as a teacher. </a:t>
            </a:r>
          </a:p>
          <a:p>
            <a:r>
              <a:rPr lang="en-US" sz="1200" b="0" i="0" kern="1200" dirty="0">
                <a:solidFill>
                  <a:schemeClr val="tx1"/>
                </a:solidFill>
                <a:latin typeface="+mn-lt"/>
                <a:ea typeface="+mn-ea"/>
                <a:cs typeface="+mn-cs"/>
              </a:rPr>
              <a:t>A Practice is a commitment to </a:t>
            </a:r>
            <a:r>
              <a:rPr lang="en-US" sz="1200" b="1" i="0" kern="1200" dirty="0">
                <a:solidFill>
                  <a:schemeClr val="tx1"/>
                </a:solidFill>
                <a:latin typeface="+mn-lt"/>
                <a:ea typeface="+mn-ea"/>
                <a:cs typeface="+mn-cs"/>
              </a:rPr>
              <a:t>stay conscious as you do the work</a:t>
            </a:r>
            <a:r>
              <a:rPr lang="en-US" sz="1200" b="0" i="0" kern="1200" dirty="0">
                <a:solidFill>
                  <a:schemeClr val="tx1"/>
                </a:solidFill>
                <a:latin typeface="+mn-lt"/>
                <a:ea typeface="+mn-ea"/>
                <a:cs typeface="+mn-cs"/>
              </a:rPr>
              <a:t>, so you move between conscious incompetence and conscious competence. Sometimes what you’re doing works, sometimes it doesn’t work, but in both cases </a:t>
            </a:r>
            <a:r>
              <a:rPr lang="en-US" sz="1200" b="1" i="0" kern="1200" dirty="0">
                <a:solidFill>
                  <a:schemeClr val="tx1"/>
                </a:solidFill>
                <a:latin typeface="+mn-lt"/>
                <a:ea typeface="+mn-ea"/>
                <a:cs typeface="+mn-cs"/>
              </a:rPr>
              <a:t>you’re reflecting and learning</a:t>
            </a:r>
            <a:r>
              <a:rPr lang="en-US" sz="1200" b="0" i="0" kern="1200" dirty="0">
                <a:solidFill>
                  <a:schemeClr val="tx1"/>
                </a:solidFill>
                <a:latin typeface="+mn-lt"/>
                <a:ea typeface="+mn-ea"/>
                <a:cs typeface="+mn-cs"/>
              </a:rPr>
              <a:t>:</a:t>
            </a:r>
            <a:endParaRPr lang="en-US" dirty="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19</a:t>
            </a:fld>
            <a:endParaRPr lang="en-GB"/>
          </a:p>
        </p:txBody>
      </p:sp>
    </p:spTree>
    <p:extLst>
      <p:ext uri="{BB962C8B-B14F-4D97-AF65-F5344CB8AC3E}">
        <p14:creationId xmlns:p14="http://schemas.microsoft.com/office/powerpoint/2010/main" val="47488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integrated inclusivity </a:t>
            </a:r>
            <a:endParaRPr lang="en-US" dirty="0"/>
          </a:p>
          <a:p>
            <a:r>
              <a:rPr lang="en-US" sz="1200" kern="1200" dirty="0">
                <a:solidFill>
                  <a:schemeClr val="tx1"/>
                </a:solidFill>
                <a:effectLst/>
                <a:latin typeface="+mn-lt"/>
                <a:ea typeface="+mn-ea"/>
                <a:cs typeface="+mn-cs"/>
              </a:rPr>
              <a:t>According</a:t>
            </a:r>
            <a:r>
              <a:rPr lang="en-US" sz="1200" kern="1200" baseline="0" dirty="0">
                <a:solidFill>
                  <a:schemeClr val="tx1"/>
                </a:solidFill>
                <a:effectLst/>
                <a:latin typeface="+mn-lt"/>
                <a:ea typeface="+mn-ea"/>
                <a:cs typeface="+mn-cs"/>
              </a:rPr>
              <a:t> to the review by Sheffield </a:t>
            </a:r>
            <a:r>
              <a:rPr lang="en-US" sz="1200" kern="1200" baseline="0" dirty="0" err="1">
                <a:solidFill>
                  <a:schemeClr val="tx1"/>
                </a:solidFill>
                <a:effectLst/>
                <a:latin typeface="+mn-lt"/>
                <a:ea typeface="+mn-ea"/>
                <a:cs typeface="+mn-cs"/>
              </a:rPr>
              <a:t>Hallam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Universisty</a:t>
            </a:r>
            <a:r>
              <a:rPr lang="en-US" sz="1200" kern="1200" baseline="0" dirty="0">
                <a:solidFill>
                  <a:schemeClr val="tx1"/>
                </a:solidFill>
                <a:effectLst/>
                <a:latin typeface="+mn-lt"/>
                <a:ea typeface="+mn-ea"/>
                <a:cs typeface="+mn-cs"/>
              </a:rPr>
              <a:t> of ITE in 2019 t</a:t>
            </a:r>
            <a:r>
              <a:rPr lang="en-US" sz="1200" kern="1200" dirty="0">
                <a:solidFill>
                  <a:schemeClr val="tx1"/>
                </a:solidFill>
                <a:effectLst/>
                <a:latin typeface="+mn-lt"/>
                <a:ea typeface="+mn-ea"/>
                <a:cs typeface="+mn-cs"/>
              </a:rPr>
              <a:t>he curriculum for initial teacher education</a:t>
            </a:r>
            <a:r>
              <a:rPr lang="en-US" sz="1200" kern="1200" baseline="0" dirty="0">
                <a:solidFill>
                  <a:schemeClr val="tx1"/>
                </a:solidFill>
                <a:effectLst/>
                <a:latin typeface="+mn-lt"/>
                <a:ea typeface="+mn-ea"/>
                <a:cs typeface="+mn-cs"/>
              </a:rPr>
              <a:t> should support new </a:t>
            </a:r>
            <a:r>
              <a:rPr lang="en-US" sz="1200" kern="1200" dirty="0">
                <a:solidFill>
                  <a:schemeClr val="tx1"/>
                </a:solidFill>
                <a:effectLst/>
                <a:latin typeface="+mn-lt"/>
                <a:ea typeface="+mn-ea"/>
                <a:cs typeface="+mn-cs"/>
              </a:rPr>
              <a:t>teachers to better understand how to work with diverse student groups. The</a:t>
            </a:r>
            <a:r>
              <a:rPr lang="en-US" sz="1200" kern="1200" baseline="0" dirty="0">
                <a:solidFill>
                  <a:schemeClr val="tx1"/>
                </a:solidFill>
                <a:effectLst/>
                <a:latin typeface="+mn-lt"/>
                <a:ea typeface="+mn-ea"/>
                <a:cs typeface="+mn-cs"/>
              </a:rPr>
              <a:t> literature review described the integration of inclusivity (what this resource refers to as a permeated approach to inclusion)</a:t>
            </a:r>
            <a:r>
              <a:rPr lang="en-US" sz="1200" kern="1200" dirty="0">
                <a:solidFill>
                  <a:schemeClr val="tx1"/>
                </a:solidFill>
                <a:effectLst/>
                <a:latin typeface="+mn-lt"/>
                <a:ea typeface="+mn-ea"/>
                <a:cs typeface="+mn-cs"/>
              </a:rPr>
              <a:t> was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discussed as a</a:t>
            </a:r>
            <a:r>
              <a:rPr lang="en-US" sz="1200" kern="1200" baseline="0" dirty="0">
                <a:solidFill>
                  <a:schemeClr val="tx1"/>
                </a:solidFill>
                <a:effectLst/>
                <a:latin typeface="+mn-lt"/>
                <a:ea typeface="+mn-ea"/>
                <a:cs typeface="+mn-cs"/>
              </a:rPr>
              <a:t> lacking in ITE currently</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appears to be a lack of awareness in pre-service teachers in terms of effective ways of differentiating instruction where appropriate (Flores &amp; </a:t>
            </a:r>
            <a:r>
              <a:rPr lang="en-US" sz="1200" kern="1200" dirty="0" err="1">
                <a:solidFill>
                  <a:schemeClr val="tx1"/>
                </a:solidFill>
                <a:effectLst/>
                <a:latin typeface="+mn-lt"/>
                <a:ea typeface="+mn-ea"/>
                <a:cs typeface="+mn-cs"/>
              </a:rPr>
              <a:t>Fernandes</a:t>
            </a:r>
            <a:r>
              <a:rPr lang="en-US" sz="1200" kern="1200" dirty="0">
                <a:solidFill>
                  <a:schemeClr val="tx1"/>
                </a:solidFill>
                <a:effectLst/>
                <a:latin typeface="+mn-lt"/>
                <a:ea typeface="+mn-ea"/>
                <a:cs typeface="+mn-cs"/>
              </a:rPr>
              <a:t>, 2014)’.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went</a:t>
            </a:r>
            <a:r>
              <a:rPr lang="en-US" sz="1200" kern="1200" baseline="0" dirty="0">
                <a:solidFill>
                  <a:schemeClr val="tx1"/>
                </a:solidFill>
                <a:effectLst/>
                <a:latin typeface="+mn-lt"/>
                <a:ea typeface="+mn-ea"/>
                <a:cs typeface="+mn-cs"/>
              </a:rPr>
              <a:t> on to say that i</a:t>
            </a:r>
            <a:r>
              <a:rPr lang="en-US" sz="1200" kern="1200" dirty="0">
                <a:solidFill>
                  <a:schemeClr val="tx1"/>
                </a:solidFill>
                <a:effectLst/>
                <a:latin typeface="+mn-lt"/>
                <a:ea typeface="+mn-ea"/>
                <a:cs typeface="+mn-cs"/>
              </a:rPr>
              <a:t>deas about inclusion may be 'grafted onto the course as distinct set of activities', forced into the </a:t>
            </a:r>
            <a:r>
              <a:rPr lang="en-US" sz="1200" kern="1200" dirty="0" err="1">
                <a:solidFill>
                  <a:schemeClr val="tx1"/>
                </a:solidFill>
                <a:effectLst/>
                <a:latin typeface="+mn-lt"/>
                <a:ea typeface="+mn-ea"/>
                <a:cs typeface="+mn-cs"/>
              </a:rPr>
              <a:t>programme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Alexiadou</a:t>
            </a:r>
            <a:r>
              <a:rPr lang="en-US" sz="1200" kern="1200" dirty="0">
                <a:solidFill>
                  <a:schemeClr val="tx1"/>
                </a:solidFill>
                <a:effectLst/>
                <a:latin typeface="+mn-lt"/>
                <a:ea typeface="+mn-ea"/>
                <a:cs typeface="+mn-cs"/>
              </a:rPr>
              <a:t> &amp; Essex, 2016, p16), rather than being integrated into all its ideas and principles. This resource</a:t>
            </a:r>
            <a:r>
              <a:rPr lang="en-US" sz="1200" kern="1200" baseline="0" dirty="0">
                <a:solidFill>
                  <a:schemeClr val="tx1"/>
                </a:solidFill>
                <a:effectLst/>
                <a:latin typeface="+mn-lt"/>
                <a:ea typeface="+mn-ea"/>
                <a:cs typeface="+mn-cs"/>
              </a:rPr>
              <a:t> provides a means of both integrating inclusivity by ensuring the principles and practice of working with diverse learners is weaved in or ‘permeated’ through the ITE </a:t>
            </a:r>
            <a:r>
              <a:rPr lang="en-US" sz="1200" kern="1200" baseline="0" dirty="0" err="1">
                <a:solidFill>
                  <a:schemeClr val="tx1"/>
                </a:solidFill>
                <a:effectLst/>
                <a:latin typeface="+mn-lt"/>
                <a:ea typeface="+mn-ea"/>
                <a:cs typeface="+mn-cs"/>
              </a:rPr>
              <a:t>curricuium</a:t>
            </a:r>
            <a:r>
              <a:rPr lang="en-US" sz="1200" kern="1200" baseline="0" dirty="0">
                <a:solidFill>
                  <a:schemeClr val="tx1"/>
                </a:solidFill>
                <a:effectLst/>
                <a:latin typeface="+mn-lt"/>
                <a:ea typeface="+mn-ea"/>
                <a:cs typeface="+mn-cs"/>
              </a:rPr>
              <a:t> and that SEND specifically is not addressed as a curriculum afterthought but as central to consideration i.e. considerations of instruction for SEND learners must be built in, not bolted on. </a:t>
            </a:r>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2</a:t>
            </a:fld>
            <a:endParaRPr lang="en-GB"/>
          </a:p>
        </p:txBody>
      </p:sp>
    </p:spTree>
    <p:extLst>
      <p:ext uri="{BB962C8B-B14F-4D97-AF65-F5344CB8AC3E}">
        <p14:creationId xmlns:p14="http://schemas.microsoft.com/office/powerpoint/2010/main" val="2792548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20</a:t>
            </a:fld>
            <a:endParaRPr lang="en-GB"/>
          </a:p>
        </p:txBody>
      </p:sp>
    </p:spTree>
    <p:extLst>
      <p:ext uri="{BB962C8B-B14F-4D97-AF65-F5344CB8AC3E}">
        <p14:creationId xmlns:p14="http://schemas.microsoft.com/office/powerpoint/2010/main" val="106390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Teaching a class of 30 plus pupils</a:t>
            </a:r>
            <a:r>
              <a:rPr lang="en-US" baseline="0" dirty="0"/>
              <a:t> is complex. When a new teacher arrives in a new school at beginning of Induction, they experience what research by Peter Hick and Joe </a:t>
            </a:r>
            <a:r>
              <a:rPr lang="en-US" baseline="0" dirty="0" err="1"/>
              <a:t>Mintz</a:t>
            </a:r>
            <a:r>
              <a:rPr lang="en-US" baseline="0" dirty="0"/>
              <a:t> have described as a ‘reality shock’. Having focused on getting their teaching right during their training year new teachers can feel overwhelmed by the diversity of pupils they are suddenly responsible for. In fact, many tell us they feel frightened at the thought of teaching solo and particularly anxious about having the knowledge and skills to teach pupils who have a special educational needs. ‘I haven’t had any training on how to teach pupils with Down Syndrome or Cerebral Palsy’. This leaves teachers feeling deskilled and can lead to them seeing these more complex pupils as a burden or not their responsibility. </a:t>
            </a:r>
          </a:p>
          <a:p>
            <a:endParaRPr lang="en-US" baseline="0" dirty="0"/>
          </a:p>
          <a:p>
            <a:r>
              <a:rPr lang="en-US" baseline="0" dirty="0"/>
              <a:t>As Dylan </a:t>
            </a:r>
            <a:r>
              <a:rPr lang="en-US" baseline="0" dirty="0" err="1"/>
              <a:t>Wiliam</a:t>
            </a:r>
            <a:r>
              <a:rPr lang="en-US" baseline="0" dirty="0"/>
              <a:t> explains, we have to develop classroom habits that help us improve our teaching every day. He refers to incremental formative assessment as one very important way of helping teachers to constantly review what</a:t>
            </a:r>
            <a:r>
              <a:rPr lang="fr-FR" baseline="0" dirty="0"/>
              <a:t>’</a:t>
            </a:r>
            <a:r>
              <a:rPr lang="en-US" baseline="0" dirty="0"/>
              <a:t>s working and for whom. It allows teachers to learn from their pupils by watching, asking questions, listening actively </a:t>
            </a:r>
            <a:r>
              <a:rPr lang="en-US" baseline="0" dirty="0" err="1"/>
              <a:t>etc</a:t>
            </a:r>
            <a:r>
              <a:rPr lang="en-US" baseline="0" dirty="0"/>
              <a:t> and respond by tweaking their teaching. The use of short cycle formative assessment (assess-plan-do-review) is the basis of the graduated approach which is championed in the resources on this site as a methodology or tool to support all learners, particularly those with SEND. </a:t>
            </a:r>
          </a:p>
          <a:p>
            <a:endParaRPr lang="en-US" baseline="0" dirty="0"/>
          </a:p>
          <a:p>
            <a:r>
              <a:rPr lang="en-US" baseline="0" dirty="0"/>
              <a:t>Teaching pupils with SEND can appear ‘harder’ more ‘difficult’ and some new teachers can even see this as problematic and not feel they have the time or knowledge to help. This can cause them to shy away from focusing on pupils who need more consideration, more help. This website hopes to provide the early career teacher with a very positive opportunity – the chance to see pupils who find learning ‘tricky’ as the most important focus for developing their professionalism. Focusing on the multiple challenges these pupils can experience in the classroom and reflecting on this with mentors can support teachers develop their knowledge of problem solving in action. By focusing on pupils who find it difficult to access the curricula, novice teachers learn to identify and adapt to diverse pupil needs and their differing start points from the start of their initial teacher training. </a:t>
            </a:r>
          </a:p>
          <a:p>
            <a:endParaRPr lang="en-US" baseline="0" dirty="0"/>
          </a:p>
          <a:p>
            <a:r>
              <a:rPr lang="en-US" baseline="0" dirty="0"/>
              <a:t>By focusing on the acute challenges some pupils experience in the classroom we can build the confidence and knowledge of new teachers to adapt their teaching to support pupil progress from their first days in the classroom and address this ‘reality shock’ that </a:t>
            </a:r>
            <a:r>
              <a:rPr lang="en-US" baseline="0" dirty="0" err="1"/>
              <a:t>Mintz</a:t>
            </a:r>
            <a:r>
              <a:rPr lang="en-US" baseline="0" dirty="0"/>
              <a:t> and Hick describe. In this way new teachers will be better equipped to take responsibility for all their learners rather than seeing them as the responsibility of the SENCO.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3</a:t>
            </a:fld>
            <a:endParaRPr lang="en-GB"/>
          </a:p>
        </p:txBody>
      </p:sp>
    </p:spTree>
    <p:extLst>
      <p:ext uri="{BB962C8B-B14F-4D97-AF65-F5344CB8AC3E}">
        <p14:creationId xmlns:p14="http://schemas.microsoft.com/office/powerpoint/2010/main" val="153213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website</a:t>
            </a:r>
            <a:r>
              <a:rPr lang="en-US" baseline="0" dirty="0"/>
              <a:t> is a resource designed to support early career teachers to develop effective and inclusive habits. </a:t>
            </a:r>
          </a:p>
          <a:p>
            <a:r>
              <a:rPr lang="en-US" baseline="0" dirty="0"/>
              <a:t>The focus and the learning experiences available on this site are designed to offer trainee and new teachers the opportunity to work with their mentors and their tutors (in universities or SCITTs) to work together sharing and exploring teaching for pupils who find learning difficult. This can apply to all children at some point during their time in education. The ambition of this site is to provide situational classroom case studies and scenarios that are particularly complex. These situations contain examples of teachable moments – times when with the help of a mentor we can ‘stop the clock’ and consider why this child is struggling, failing to make the progress. We will ‘zoom in’ and take a forensic look at what is happening for that child and for his or her peers. We will practice ‘noticing’  extending the skills to observe, label and identify what learning challenges exist. Working together mentor and trainee will develop strategies for collecting more evidence and intelligence to understand the different social, academic and environmental influences that are affecting the child and their learning. </a:t>
            </a:r>
          </a:p>
          <a:p>
            <a:endParaRPr lang="en-US" baseline="0" dirty="0"/>
          </a:p>
          <a:p>
            <a:r>
              <a:rPr lang="en-US" baseline="0" dirty="0"/>
              <a:t>The case studies and the various themed sections of the site will pose dilemmas for new teachers to overcome using multiple strategies. Helping them to build confidence in their own capacity to problem solve, to test out their own hypotheses and to trial various instructional approaches. </a:t>
            </a:r>
            <a:endParaRPr lang="en-US" dirty="0"/>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4</a:t>
            </a:fld>
            <a:endParaRPr lang="en-GB"/>
          </a:p>
        </p:txBody>
      </p:sp>
    </p:spTree>
    <p:extLst>
      <p:ext uri="{BB962C8B-B14F-4D97-AF65-F5344CB8AC3E}">
        <p14:creationId xmlns:p14="http://schemas.microsoft.com/office/powerpoint/2010/main" val="279254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Trainee Teachers </a:t>
            </a:r>
            <a:r>
              <a:rPr lang="en-US" sz="1200" b="0" kern="1200" dirty="0">
                <a:solidFill>
                  <a:schemeClr val="tx1"/>
                </a:solidFill>
                <a:latin typeface="+mn-lt"/>
                <a:ea typeface="+mn-ea"/>
                <a:cs typeface="+mn-cs"/>
              </a:rPr>
              <a:t>come into the profession with a passion and ambition to make a difference to </a:t>
            </a:r>
            <a:r>
              <a:rPr lang="en-US" sz="1200" b="1" i="1" kern="1200" dirty="0">
                <a:solidFill>
                  <a:schemeClr val="tx1"/>
                </a:solidFill>
                <a:latin typeface="+mn-lt"/>
                <a:ea typeface="+mn-ea"/>
                <a:cs typeface="+mn-cs"/>
              </a:rPr>
              <a:t>all</a:t>
            </a:r>
            <a:r>
              <a:rPr lang="en-US" sz="1200" b="0" i="1" kern="1200" dirty="0">
                <a:solidFill>
                  <a:schemeClr val="tx1"/>
                </a:solidFill>
                <a:latin typeface="+mn-lt"/>
                <a:ea typeface="+mn-ea"/>
                <a:cs typeface="+mn-cs"/>
              </a:rPr>
              <a:t> </a:t>
            </a:r>
            <a:r>
              <a:rPr lang="en-US" sz="1200" b="0" i="0" kern="1200" dirty="0">
                <a:solidFill>
                  <a:schemeClr val="tx1"/>
                </a:solidFill>
                <a:latin typeface="+mn-lt"/>
                <a:ea typeface="+mn-ea"/>
                <a:cs typeface="+mn-cs"/>
              </a:rPr>
              <a:t>pupils.</a:t>
            </a:r>
          </a:p>
          <a:p>
            <a:r>
              <a:rPr lang="en-US" sz="1200" b="1" i="0" kern="1200" dirty="0">
                <a:solidFill>
                  <a:schemeClr val="tx1"/>
                </a:solidFill>
                <a:latin typeface="+mn-lt"/>
                <a:ea typeface="+mn-ea"/>
                <a:cs typeface="+mn-cs"/>
              </a:rPr>
              <a:t>ITT Providers </a:t>
            </a:r>
            <a:r>
              <a:rPr lang="en-US" sz="1200" b="0" i="0" kern="1200" dirty="0">
                <a:solidFill>
                  <a:schemeClr val="tx1"/>
                </a:solidFill>
                <a:latin typeface="+mn-lt"/>
                <a:ea typeface="+mn-ea"/>
                <a:cs typeface="+mn-cs"/>
              </a:rPr>
              <a:t>and </a:t>
            </a:r>
            <a:r>
              <a:rPr lang="en-US" sz="1200" b="1" i="0" kern="1200" dirty="0">
                <a:solidFill>
                  <a:schemeClr val="tx1"/>
                </a:solidFill>
                <a:latin typeface="+mn-lt"/>
                <a:ea typeface="+mn-ea"/>
                <a:cs typeface="+mn-cs"/>
              </a:rPr>
              <a:t>School Mentors </a:t>
            </a:r>
            <a:r>
              <a:rPr lang="en-US" sz="1200" b="0" i="0" kern="1200" dirty="0">
                <a:solidFill>
                  <a:schemeClr val="tx1"/>
                </a:solidFill>
                <a:latin typeface="+mn-lt"/>
                <a:ea typeface="+mn-ea"/>
                <a:cs typeface="+mn-cs"/>
              </a:rPr>
              <a:t>share those same goals.</a:t>
            </a:r>
          </a:p>
          <a:p>
            <a:r>
              <a:rPr lang="en-US" sz="1200" b="0" i="0" kern="1200" dirty="0">
                <a:solidFill>
                  <a:schemeClr val="tx1"/>
                </a:solidFill>
                <a:latin typeface="+mn-lt"/>
                <a:ea typeface="+mn-ea"/>
                <a:cs typeface="+mn-cs"/>
              </a:rPr>
              <a:t>Recent reviews of ITT suggest inadequate preparation of new teachers to support learners with SEND.</a:t>
            </a:r>
          </a:p>
          <a:p>
            <a:r>
              <a:rPr lang="en-US" sz="1200" b="0" i="0" kern="1200" dirty="0">
                <a:solidFill>
                  <a:schemeClr val="tx1"/>
                </a:solidFill>
                <a:latin typeface="+mn-lt"/>
                <a:ea typeface="+mn-ea"/>
                <a:cs typeface="+mn-cs"/>
              </a:rPr>
              <a:t>Perhaps we’ve been asking the wrong questions to gauge early career teachers’ preparedness for the classroom. Rather than ‘</a:t>
            </a:r>
            <a:r>
              <a:rPr lang="en-US" sz="1200" b="0" i="1" kern="1200" dirty="0">
                <a:solidFill>
                  <a:schemeClr val="tx1"/>
                </a:solidFill>
                <a:latin typeface="+mn-lt"/>
                <a:ea typeface="+mn-ea"/>
                <a:cs typeface="+mn-cs"/>
              </a:rPr>
              <a:t>How ready do you feel to teach children with special educational needs?</a:t>
            </a:r>
            <a:r>
              <a:rPr lang="en-US" sz="1200" b="0" i="0" kern="1200" dirty="0">
                <a:solidFill>
                  <a:schemeClr val="tx1"/>
                </a:solidFill>
                <a:latin typeface="+mn-lt"/>
                <a:ea typeface="+mn-ea"/>
                <a:cs typeface="+mn-cs"/>
              </a:rPr>
              <a:t>’, we should be asking ‘</a:t>
            </a:r>
            <a:r>
              <a:rPr lang="en-US" sz="1200" b="0" i="1" kern="1200" dirty="0">
                <a:solidFill>
                  <a:schemeClr val="tx1"/>
                </a:solidFill>
                <a:latin typeface="+mn-lt"/>
                <a:ea typeface="+mn-ea"/>
                <a:cs typeface="+mn-cs"/>
              </a:rPr>
              <a:t>How skilled are you to notice when learning is effective?</a:t>
            </a:r>
            <a:r>
              <a:rPr lang="en-US" sz="1200" b="0" i="0" kern="1200" dirty="0">
                <a:solidFill>
                  <a:schemeClr val="tx1"/>
                </a:solidFill>
                <a:latin typeface="+mn-lt"/>
                <a:ea typeface="+mn-ea"/>
                <a:cs typeface="+mn-cs"/>
              </a:rPr>
              <a:t>’ and ‘</a:t>
            </a:r>
            <a:r>
              <a:rPr lang="en-US" sz="1200" b="0" i="1" kern="1200" dirty="0">
                <a:solidFill>
                  <a:schemeClr val="tx1"/>
                </a:solidFill>
                <a:latin typeface="+mn-lt"/>
                <a:ea typeface="+mn-ea"/>
                <a:cs typeface="+mn-cs"/>
              </a:rPr>
              <a:t>How prepared are you to adapt your teaching and/or the environment, to better enable groups and individuals to make progress?’</a:t>
            </a:r>
            <a:endParaRPr lang="en-US" sz="1200" b="0" i="0" kern="1200" dirty="0">
              <a:solidFill>
                <a:schemeClr val="tx1"/>
              </a:solidFill>
              <a:latin typeface="+mn-lt"/>
              <a:ea typeface="+mn-ea"/>
              <a:cs typeface="+mn-cs"/>
            </a:endParaRPr>
          </a:p>
          <a:p>
            <a:r>
              <a:rPr lang="en-US" sz="1200" b="0" i="0" kern="1200" dirty="0">
                <a:solidFill>
                  <a:schemeClr val="tx1"/>
                </a:solidFill>
                <a:latin typeface="+mn-lt"/>
                <a:ea typeface="+mn-ea"/>
                <a:cs typeface="+mn-cs"/>
              </a:rPr>
              <a:t>This type of questions would focus our solutions on teaching and learning, rather than the ‘magic wand’ implied by having a thorough knowledge of diagnosed conditions. Knowing about conditions and disabilities is interesting and can provide professional development but is not essential to meeting the needs of learners in the classroom.</a:t>
            </a:r>
          </a:p>
          <a:p>
            <a:r>
              <a:rPr lang="en-US" sz="1200" b="0" i="0" kern="1200" dirty="0">
                <a:solidFill>
                  <a:schemeClr val="tx1"/>
                </a:solidFill>
                <a:latin typeface="+mn-lt"/>
                <a:ea typeface="+mn-ea"/>
                <a:cs typeface="+mn-cs"/>
              </a:rPr>
              <a:t>This resource re-frames how we approach the training of teachers in meeting the special educational needs of pupils.</a:t>
            </a:r>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5</a:t>
            </a:fld>
            <a:endParaRPr lang="en-GB"/>
          </a:p>
        </p:txBody>
      </p:sp>
    </p:spTree>
    <p:extLst>
      <p:ext uri="{BB962C8B-B14F-4D97-AF65-F5344CB8AC3E}">
        <p14:creationId xmlns:p14="http://schemas.microsoft.com/office/powerpoint/2010/main" val="327838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Trainee Teachers come into the profession with a passion and ambition to make a difference to </a:t>
            </a:r>
            <a:r>
              <a:rPr lang="en-GB" sz="1200" i="1" kern="1200" dirty="0">
                <a:solidFill>
                  <a:schemeClr val="tx1"/>
                </a:solidFill>
                <a:effectLst/>
                <a:latin typeface="+mn-lt"/>
                <a:ea typeface="+mn-ea"/>
                <a:cs typeface="+mn-cs"/>
              </a:rPr>
              <a:t>all </a:t>
            </a:r>
            <a:r>
              <a:rPr lang="en-GB" sz="1200" kern="1200" dirty="0">
                <a:solidFill>
                  <a:schemeClr val="tx1"/>
                </a:solidFill>
                <a:effectLst/>
                <a:latin typeface="+mn-lt"/>
                <a:ea typeface="+mn-ea"/>
                <a:cs typeface="+mn-cs"/>
              </a:rPr>
              <a:t>pupils. ITT Providers and School Mentors share those same goals. The challenge we face is that many new teachers don</a:t>
            </a:r>
            <a:r>
              <a:rPr lang="fr-FR" sz="1200"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t feel equipped to</a:t>
            </a:r>
            <a:r>
              <a:rPr lang="en-GB" sz="1200" kern="1200" baseline="0" dirty="0">
                <a:solidFill>
                  <a:schemeClr val="tx1"/>
                </a:solidFill>
                <a:effectLst/>
                <a:latin typeface="+mn-lt"/>
                <a:ea typeface="+mn-ea"/>
                <a:cs typeface="+mn-cs"/>
              </a:rPr>
              <a:t> offer quality teaching for </a:t>
            </a:r>
            <a:r>
              <a:rPr lang="en-GB" sz="1200" kern="1200" dirty="0">
                <a:solidFill>
                  <a:schemeClr val="tx1"/>
                </a:solidFill>
                <a:effectLst/>
                <a:latin typeface="+mn-lt"/>
                <a:ea typeface="+mn-ea"/>
                <a:cs typeface="+mn-cs"/>
              </a:rPr>
              <a:t>pupils with SEND. </a:t>
            </a:r>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6</a:t>
            </a:fld>
            <a:endParaRPr lang="en-GB"/>
          </a:p>
        </p:txBody>
      </p:sp>
    </p:spTree>
    <p:extLst>
      <p:ext uri="{BB962C8B-B14F-4D97-AF65-F5344CB8AC3E}">
        <p14:creationId xmlns:p14="http://schemas.microsoft.com/office/powerpoint/2010/main" val="2869427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a:t>
            </a:r>
            <a:r>
              <a:rPr lang="en-US" sz="1000" baseline="0" dirty="0"/>
              <a:t> c</a:t>
            </a:r>
            <a:r>
              <a:rPr lang="en-US" sz="1000" dirty="0"/>
              <a:t>ore module focuses</a:t>
            </a:r>
            <a:r>
              <a:rPr lang="en-US" sz="1000" baseline="0" dirty="0"/>
              <a:t> on developing adaptive teaching. A synthesis of the evidence base for developing adaptive skills of teachers. </a:t>
            </a:r>
          </a:p>
          <a:p>
            <a:r>
              <a:rPr lang="en-US" sz="1000" baseline="0" dirty="0"/>
              <a:t>The resource pack is designed to use flexibly across the ITT curriculum rather than a distinct or modular approach to the teaching of pupils with special educational needs. </a:t>
            </a:r>
          </a:p>
          <a:p>
            <a:pPr marL="0" indent="0">
              <a:buFont typeface="Arial" panose="020B0604020202020204" pitchFamily="34" charset="0"/>
              <a:buNone/>
            </a:pPr>
            <a:endParaRPr lang="en-GB" sz="1000" kern="1200" dirty="0">
              <a:solidFill>
                <a:srgbClr val="575656"/>
              </a:solidFill>
              <a:latin typeface="+mn-lt"/>
              <a:ea typeface="+mn-ea"/>
              <a:cs typeface="+mn-cs"/>
            </a:endParaRPr>
          </a:p>
        </p:txBody>
      </p:sp>
      <p:sp>
        <p:nvSpPr>
          <p:cNvPr id="4" name="Slide Number Placeholder 3"/>
          <p:cNvSpPr>
            <a:spLocks noGrp="1"/>
          </p:cNvSpPr>
          <p:nvPr>
            <p:ph type="sldNum" sz="quarter" idx="5"/>
          </p:nvPr>
        </p:nvSpPr>
        <p:spPr/>
        <p:txBody>
          <a:bodyPr/>
          <a:lstStyle/>
          <a:p>
            <a:fld id="{8234E1DD-08E2-4965-B4FB-0728557EDB6E}" type="slidenum">
              <a:rPr lang="en-GB" smtClean="0"/>
              <a:t>7</a:t>
            </a:fld>
            <a:endParaRPr lang="en-GB"/>
          </a:p>
        </p:txBody>
      </p:sp>
    </p:spTree>
    <p:extLst>
      <p:ext uri="{BB962C8B-B14F-4D97-AF65-F5344CB8AC3E}">
        <p14:creationId xmlns:p14="http://schemas.microsoft.com/office/powerpoint/2010/main" val="3040485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Carter</a:t>
            </a:r>
            <a:r>
              <a:rPr lang="en-US" baseline="0" dirty="0"/>
              <a:t> Review in 2015 argued the teacher training for SEND was inadequate. </a:t>
            </a:r>
          </a:p>
          <a:p>
            <a:r>
              <a:rPr lang="en-US" baseline="0" dirty="0"/>
              <a:t>Recent evidence from EEF (Education Endowment Foundation) tells us what makes the biggest difference to pupils with SEND is quality teaching. </a:t>
            </a:r>
          </a:p>
          <a:p>
            <a:endParaRPr lang="en-US" baseline="0" dirty="0"/>
          </a:p>
          <a:p>
            <a:r>
              <a:rPr lang="en-US" baseline="0" dirty="0"/>
              <a:t>Quality teaching is adaptive and inclusive, so we need to strengthen ITE curriculums with enriched focus on developing the knowledge to adapt and include all learners.</a:t>
            </a:r>
            <a:endParaRPr lang="en-US" dirty="0"/>
          </a:p>
          <a:p>
            <a:endParaRPr lang="en-GB" dirty="0"/>
          </a:p>
        </p:txBody>
      </p:sp>
      <p:sp>
        <p:nvSpPr>
          <p:cNvPr id="4" name="Slide Number Placeholder 3"/>
          <p:cNvSpPr>
            <a:spLocks noGrp="1"/>
          </p:cNvSpPr>
          <p:nvPr>
            <p:ph type="sldNum" sz="quarter" idx="5"/>
          </p:nvPr>
        </p:nvSpPr>
        <p:spPr/>
        <p:txBody>
          <a:bodyPr/>
          <a:lstStyle/>
          <a:p>
            <a:fld id="{8234E1DD-08E2-4965-B4FB-0728557EDB6E}" type="slidenum">
              <a:rPr lang="en-GB" smtClean="0"/>
              <a:t>8</a:t>
            </a:fld>
            <a:endParaRPr lang="en-GB"/>
          </a:p>
        </p:txBody>
      </p:sp>
    </p:spTree>
    <p:extLst>
      <p:ext uri="{BB962C8B-B14F-4D97-AF65-F5344CB8AC3E}">
        <p14:creationId xmlns:p14="http://schemas.microsoft.com/office/powerpoint/2010/main" val="2494675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Views of early</a:t>
            </a:r>
            <a:r>
              <a:rPr lang="en-US" baseline="0" dirty="0"/>
              <a:t> career teachers.</a:t>
            </a:r>
            <a:endParaRPr lang="en-US" dirty="0"/>
          </a:p>
          <a:p>
            <a:r>
              <a:rPr lang="en-US" dirty="0"/>
              <a:t>I have 3 autistic children and two dyslexics</a:t>
            </a:r>
            <a:r>
              <a:rPr lang="en-US" baseline="0" dirty="0"/>
              <a:t> in my class. I don</a:t>
            </a:r>
            <a:r>
              <a:rPr lang="fr-FR" baseline="0" dirty="0"/>
              <a:t>’</a:t>
            </a:r>
            <a:r>
              <a:rPr lang="en-US" baseline="0" dirty="0"/>
              <a:t>t have the expertise to teach these pupils.</a:t>
            </a:r>
          </a:p>
          <a:p>
            <a:r>
              <a:rPr lang="en-US" dirty="0"/>
              <a:t>This assumes children with SEND are all low attainers across the board.</a:t>
            </a:r>
            <a:r>
              <a:rPr lang="en-US" baseline="0" dirty="0"/>
              <a:t> It assumes pupils with SEND are different from others. It asks us to teach pupils with SEND differently. EEF research tells us pupils with SEND would benefit most from quality teaching. </a:t>
            </a:r>
          </a:p>
          <a:p>
            <a:r>
              <a:rPr lang="en-US" baseline="0" dirty="0"/>
              <a:t>So rather than consider a session or a module on SEND during the teacher training year or during induction, we must look at how all aspects of the ITE curriculum and the Early Career Framework can improve the quality and inclusivity of teaching. We need to adopt a permeated approach that builds consideration of SEND pupils and SEND Teaching </a:t>
            </a:r>
            <a:r>
              <a:rPr lang="en-US" b="1" i="1" baseline="0" dirty="0"/>
              <a:t>in </a:t>
            </a:r>
            <a:r>
              <a:rPr lang="en-US" baseline="0" dirty="0"/>
              <a:t>to the curriculum, rather than ‘bolt it on’ as an after thought </a:t>
            </a:r>
            <a:endParaRPr lang="en-US" dirty="0"/>
          </a:p>
        </p:txBody>
      </p:sp>
      <p:sp>
        <p:nvSpPr>
          <p:cNvPr id="4" name="Slide Number Placeholder 3"/>
          <p:cNvSpPr>
            <a:spLocks noGrp="1"/>
          </p:cNvSpPr>
          <p:nvPr>
            <p:ph type="sldNum" sz="quarter" idx="5"/>
          </p:nvPr>
        </p:nvSpPr>
        <p:spPr/>
        <p:txBody>
          <a:bodyPr/>
          <a:lstStyle/>
          <a:p>
            <a:fld id="{8234E1DD-08E2-4965-B4FB-0728557EDB6E}" type="slidenum">
              <a:rPr lang="en-GB" smtClean="0"/>
              <a:t>9</a:t>
            </a:fld>
            <a:endParaRPr lang="en-GB"/>
          </a:p>
        </p:txBody>
      </p:sp>
    </p:spTree>
    <p:extLst>
      <p:ext uri="{BB962C8B-B14F-4D97-AF65-F5344CB8AC3E}">
        <p14:creationId xmlns:p14="http://schemas.microsoft.com/office/powerpoint/2010/main" val="34980899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9.xml"/><Relationship Id="rId5" Type="http://schemas.microsoft.com/office/2007/relationships/hdphoto" Target="../media/hdphoto11.wdp"/><Relationship Id="rId4"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0.xml"/><Relationship Id="rId5" Type="http://schemas.microsoft.com/office/2007/relationships/hdphoto" Target="../media/hdphoto12.wdp"/><Relationship Id="rId4" Type="http://schemas.openxmlformats.org/officeDocument/2006/relationships/image" Target="../media/image4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1.xml"/><Relationship Id="rId5" Type="http://schemas.microsoft.com/office/2007/relationships/hdphoto" Target="../media/hdphoto13.wdp"/><Relationship Id="rId4" Type="http://schemas.openxmlformats.org/officeDocument/2006/relationships/image" Target="../media/image47.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2.xml"/><Relationship Id="rId5" Type="http://schemas.microsoft.com/office/2007/relationships/hdphoto" Target="../media/hdphoto14.wdp"/><Relationship Id="rId4" Type="http://schemas.openxmlformats.org/officeDocument/2006/relationships/image" Target="../media/image48.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3.xml"/><Relationship Id="rId5" Type="http://schemas.microsoft.com/office/2007/relationships/hdphoto" Target="../media/hdphoto15.wdp"/><Relationship Id="rId4" Type="http://schemas.openxmlformats.org/officeDocument/2006/relationships/image" Target="../media/image49.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4.xml"/><Relationship Id="rId5" Type="http://schemas.microsoft.com/office/2007/relationships/hdphoto" Target="../media/hdphoto16.wdp"/><Relationship Id="rId4" Type="http://schemas.openxmlformats.org/officeDocument/2006/relationships/image" Target="../media/image50.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5.xml"/><Relationship Id="rId4"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6.xml"/><Relationship Id="rId5" Type="http://schemas.microsoft.com/office/2007/relationships/hdphoto" Target="../media/hdphoto17.wdp"/><Relationship Id="rId4" Type="http://schemas.openxmlformats.org/officeDocument/2006/relationships/image" Target="../media/image5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37.xml"/><Relationship Id="rId5" Type="http://schemas.microsoft.com/office/2007/relationships/hdphoto" Target="../media/hdphoto18.wdp"/><Relationship Id="rId4" Type="http://schemas.openxmlformats.org/officeDocument/2006/relationships/image" Target="../media/image52.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3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29.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8.xml"/><Relationship Id="rId4" Type="http://schemas.microsoft.com/office/2007/relationships/hdphoto" Target="../media/hdphoto2.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Master" Target="../slideMasters/slideMaster3.xml"/><Relationship Id="rId1" Type="http://schemas.openxmlformats.org/officeDocument/2006/relationships/tags" Target="../tags/tag9.xml"/><Relationship Id="rId4" Type="http://schemas.microsoft.com/office/2007/relationships/hdphoto" Target="../media/hdphoto2.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0.xml"/><Relationship Id="rId4" Type="http://schemas.microsoft.com/office/2007/relationships/hdphoto" Target="../media/hdphoto3.wdp"/></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Master" Target="../slideMasters/slideMaster3.xml"/><Relationship Id="rId1" Type="http://schemas.openxmlformats.org/officeDocument/2006/relationships/tags" Target="../tags/tag11.xml"/><Relationship Id="rId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2.xml"/><Relationship Id="rId4" Type="http://schemas.microsoft.com/office/2007/relationships/hdphoto" Target="../media/hdphoto4.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3.xml"/><Relationship Id="rId1" Type="http://schemas.openxmlformats.org/officeDocument/2006/relationships/tags" Target="../tags/tag13.xml"/><Relationship Id="rId4" Type="http://schemas.microsoft.com/office/2007/relationships/hdphoto" Target="../media/hdphoto4.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4.xml"/><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Master" Target="../slideMasters/slideMaster3.xml"/><Relationship Id="rId1" Type="http://schemas.openxmlformats.org/officeDocument/2006/relationships/tags" Target="../tags/tag15.xml"/><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6.xml"/><Relationship Id="rId4" Type="http://schemas.microsoft.com/office/2007/relationships/hdphoto" Target="../media/hdphoto6.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Master" Target="../slideMasters/slideMaster3.xml"/><Relationship Id="rId1" Type="http://schemas.openxmlformats.org/officeDocument/2006/relationships/tags" Target="../tags/tag17.xml"/><Relationship Id="rId4" Type="http://schemas.microsoft.com/office/2007/relationships/hdphoto" Target="../media/hdphoto6.wdp"/></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8.xml"/><Relationship Id="rId4" Type="http://schemas.microsoft.com/office/2007/relationships/hdphoto" Target="../media/hdphoto7.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Master" Target="../slideMasters/slideMaster3.xml"/><Relationship Id="rId1" Type="http://schemas.openxmlformats.org/officeDocument/2006/relationships/tags" Target="../tags/tag19.xml"/><Relationship Id="rId4" Type="http://schemas.microsoft.com/office/2007/relationships/hdphoto" Target="../media/hdphoto7.wdp"/></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0.xml"/><Relationship Id="rId4" Type="http://schemas.microsoft.com/office/2007/relationships/hdphoto" Target="../media/hdphoto8.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Master" Target="../slideMasters/slideMaster3.xml"/><Relationship Id="rId1" Type="http://schemas.openxmlformats.org/officeDocument/2006/relationships/tags" Target="../tags/tag21.xml"/><Relationship Id="rId4" Type="http://schemas.microsoft.com/office/2007/relationships/hdphoto" Target="../media/hdphoto8.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3.xml"/><Relationship Id="rId4" Type="http://schemas.microsoft.com/office/2007/relationships/hdphoto" Target="../media/hdphoto9.wdp"/></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Master" Target="../slideMasters/slideMaster3.xml"/><Relationship Id="rId1" Type="http://schemas.openxmlformats.org/officeDocument/2006/relationships/tags" Target="../tags/tag24.xml"/><Relationship Id="rId4" Type="http://schemas.microsoft.com/office/2007/relationships/hdphoto" Target="../media/hdphoto9.wdp"/></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5.xml"/><Relationship Id="rId4" Type="http://schemas.microsoft.com/office/2007/relationships/hdphoto" Target="../media/hdphoto10.wdp"/></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Master" Target="../slideMasters/slideMaster3.xml"/><Relationship Id="rId1" Type="http://schemas.openxmlformats.org/officeDocument/2006/relationships/tags" Target="../tags/tag26.xml"/><Relationship Id="rId4" Type="http://schemas.microsoft.com/office/2007/relationships/hdphoto" Target="../media/hdphoto10.wdp"/></Relationships>
</file>

<file path=ppt/slideLayouts/_rels/slideLayout9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998514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3788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41170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49796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288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55425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40459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60370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9933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80059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201622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747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609281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370960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439940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988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094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627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7269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5177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462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27761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65351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4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9342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25941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1867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extLst>
      <p:ext uri="{BB962C8B-B14F-4D97-AF65-F5344CB8AC3E}">
        <p14:creationId xmlns:p14="http://schemas.microsoft.com/office/powerpoint/2010/main" val="35058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5252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01381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7734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77506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2592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31857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96193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96570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48555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412352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28724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Tree>
    <p:extLst>
      <p:ext uri="{BB962C8B-B14F-4D97-AF65-F5344CB8AC3E}">
        <p14:creationId xmlns:p14="http://schemas.microsoft.com/office/powerpoint/2010/main" val="196036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F9472515-8D5D-489D-B451-55B29A511F25}"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hq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hq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hq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0950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extLst>
      <p:ext uri="{BB962C8B-B14F-4D97-AF65-F5344CB8AC3E}">
        <p14:creationId xmlns:p14="http://schemas.microsoft.com/office/powerpoint/2010/main" val="32757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99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3"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950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52842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4417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222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88530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4705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4789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90041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9711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245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7334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117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58088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3793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5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413951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9127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84939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39967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257312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2046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1396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426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24427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524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47394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19896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2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2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168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3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3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419284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4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4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52971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5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5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11558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6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6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87623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7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7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145132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8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8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72159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9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289579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129575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10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9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extLst>
      <p:ext uri="{BB962C8B-B14F-4D97-AF65-F5344CB8AC3E}">
        <p14:creationId xmlns:p14="http://schemas.microsoft.com/office/powerpoint/2010/main" val="364972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bg1">
            <a:lumMod val="9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552AA1-49A7-43D4-A1D1-BFA84F8B3F09}"/>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8619536"/>
          </a:xfrm>
          <a:prstGeom prst="rect">
            <a:avLst/>
          </a:prstGeom>
        </p:spPr>
      </p:pic>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6206206" y="2018835"/>
            <a:ext cx="4285894" cy="3688490"/>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6171591" y="403958"/>
            <a:ext cx="4313530" cy="1447669"/>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pic>
        <p:nvPicPr>
          <p:cNvPr id="7" name="Picture 6">
            <a:extLst>
              <a:ext uri="{FF2B5EF4-FFF2-40B4-BE49-F238E27FC236}">
                <a16:creationId xmlns:a16="http://schemas.microsoft.com/office/drawing/2014/main" id="{0370CE61-3467-43B8-B7D0-0428B992F3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671562" y="1313823"/>
            <a:ext cx="1152190" cy="555628"/>
          </a:xfrm>
          <a:prstGeom prst="rect">
            <a:avLst/>
          </a:prstGeom>
        </p:spPr>
      </p:pic>
      <p:pic>
        <p:nvPicPr>
          <p:cNvPr id="8" name="Picture 7">
            <a:extLst>
              <a:ext uri="{FF2B5EF4-FFF2-40B4-BE49-F238E27FC236}">
                <a16:creationId xmlns:a16="http://schemas.microsoft.com/office/drawing/2014/main" id="{133C9BC0-9F2B-4F32-906B-764323B2024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0671562" y="3128388"/>
            <a:ext cx="1299148" cy="529792"/>
          </a:xfrm>
          <a:prstGeom prst="rect">
            <a:avLst/>
          </a:prstGeom>
        </p:spPr>
      </p:pic>
      <p:pic>
        <p:nvPicPr>
          <p:cNvPr id="9" name="Picture 8">
            <a:extLst>
              <a:ext uri="{FF2B5EF4-FFF2-40B4-BE49-F238E27FC236}">
                <a16:creationId xmlns:a16="http://schemas.microsoft.com/office/drawing/2014/main" id="{36C3EF65-C63B-4041-A756-41D35E46BD2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671562" y="2321763"/>
            <a:ext cx="1107899" cy="354313"/>
          </a:xfrm>
          <a:prstGeom prst="rect">
            <a:avLst/>
          </a:prstGeom>
        </p:spPr>
      </p:pic>
      <p:pic>
        <p:nvPicPr>
          <p:cNvPr id="10" name="Picture 9">
            <a:extLst>
              <a:ext uri="{FF2B5EF4-FFF2-40B4-BE49-F238E27FC236}">
                <a16:creationId xmlns:a16="http://schemas.microsoft.com/office/drawing/2014/main" id="{9208FEC1-67F4-44D9-A5F0-69B71C09290A}"/>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0671562" y="467606"/>
            <a:ext cx="1156886" cy="393905"/>
          </a:xfrm>
          <a:prstGeom prst="rect">
            <a:avLst/>
          </a:prstGeom>
        </p:spPr>
      </p:pic>
      <p:grpSp>
        <p:nvGrpSpPr>
          <p:cNvPr id="15" name="Group 14">
            <a:extLst>
              <a:ext uri="{FF2B5EF4-FFF2-40B4-BE49-F238E27FC236}">
                <a16:creationId xmlns:a16="http://schemas.microsoft.com/office/drawing/2014/main" id="{0C9DD67C-7D6C-4F18-87B2-E73EDCEA626B}"/>
              </a:ext>
            </a:extLst>
          </p:cNvPr>
          <p:cNvGrpSpPr/>
          <p:nvPr/>
        </p:nvGrpSpPr>
        <p:grpSpPr>
          <a:xfrm>
            <a:off x="10697204" y="5371582"/>
            <a:ext cx="1188091" cy="922020"/>
            <a:chOff x="0" y="0"/>
            <a:chExt cx="2248969" cy="1745053"/>
          </a:xfrm>
        </p:grpSpPr>
        <p:pic>
          <p:nvPicPr>
            <p:cNvPr id="17" name="Picture 16">
              <a:extLst>
                <a:ext uri="{FF2B5EF4-FFF2-40B4-BE49-F238E27FC236}">
                  <a16:creationId xmlns:a16="http://schemas.microsoft.com/office/drawing/2014/main" id="{3FED0D12-DC4D-4500-BF71-37032267E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94" y="473783"/>
              <a:ext cx="2149475" cy="1271270"/>
            </a:xfrm>
            <a:prstGeom prst="rect">
              <a:avLst/>
            </a:prstGeom>
          </p:spPr>
        </p:pic>
        <p:sp>
          <p:nvSpPr>
            <p:cNvPr id="18" name="Text Box 2">
              <a:extLst>
                <a:ext uri="{FF2B5EF4-FFF2-40B4-BE49-F238E27FC236}">
                  <a16:creationId xmlns:a16="http://schemas.microsoft.com/office/drawing/2014/main" id="{90E786BF-6B68-485F-B166-D59A6F1D3951}"/>
                </a:ext>
              </a:extLst>
            </p:cNvPr>
            <p:cNvSpPr txBox="1">
              <a:spLocks noChangeArrowheads="1"/>
            </p:cNvSpPr>
            <p:nvPr/>
          </p:nvSpPr>
          <p:spPr bwMode="auto">
            <a:xfrm>
              <a:off x="0" y="0"/>
              <a:ext cx="2169795" cy="51054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100" dirty="0">
                  <a:solidFill>
                    <a:srgbClr val="44546A"/>
                  </a:solidFill>
                  <a:effectLst/>
                  <a:latin typeface="Arial" panose="020B0604020202020204" pitchFamily="34" charset="0"/>
                  <a:ea typeface="Arial" panose="020B0604020202020204" pitchFamily="34" charset="0"/>
                </a:rPr>
                <a:t>Funded by</a:t>
              </a:r>
            </a:p>
          </p:txBody>
        </p:sp>
      </p:grpSp>
      <p:sp>
        <p:nvSpPr>
          <p:cNvPr id="16" name="Text Box 288">
            <a:extLst>
              <a:ext uri="{FF2B5EF4-FFF2-40B4-BE49-F238E27FC236}">
                <a16:creationId xmlns:a16="http://schemas.microsoft.com/office/drawing/2014/main" id="{4AB38791-D2CB-4F02-9E5B-CB32E304EC1F}"/>
              </a:ext>
            </a:extLst>
          </p:cNvPr>
          <p:cNvSpPr txBox="1"/>
          <p:nvPr/>
        </p:nvSpPr>
        <p:spPr>
          <a:xfrm>
            <a:off x="6096000" y="5789117"/>
            <a:ext cx="3467174" cy="415714"/>
          </a:xfrm>
          <a:prstGeom prst="rect">
            <a:avLst/>
          </a:prstGeom>
          <a:noFill/>
          <a:ln w="6350">
            <a:noFill/>
          </a:ln>
        </p:spPr>
        <p:txBody>
          <a:bodyPr rot="0" spcFirstLastPara="0" vert="horz" wrap="square" lIns="216000" tIns="36000" rIns="91440" bIns="45720" numCol="1" spcCol="0" rtlCol="0" fromWordArt="0" anchor="t" anchorCtr="0" forceAA="0" compatLnSpc="1">
            <a:prstTxWarp prst="textNoShape">
              <a:avLst/>
            </a:prstTxWarp>
            <a:noAutofit/>
          </a:bodyPr>
          <a:lstStyle/>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 Crown copyright (12/2020)</a:t>
            </a:r>
            <a:endParaRPr lang="en-GB" sz="1100" dirty="0">
              <a:solidFill>
                <a:srgbClr val="44546A"/>
              </a:solidFill>
              <a:effectLst/>
              <a:latin typeface="Arial" panose="020B0604020202020204" pitchFamily="34" charset="0"/>
              <a:ea typeface="Arial" panose="020B0604020202020204" pitchFamily="34" charset="0"/>
            </a:endParaRPr>
          </a:p>
          <a:p>
            <a:pPr>
              <a:lnSpc>
                <a:spcPct val="107000"/>
              </a:lnSpc>
              <a:spcAft>
                <a:spcPts val="800"/>
              </a:spcAft>
            </a:pPr>
            <a:r>
              <a:rPr lang="en-GB" sz="800" dirty="0">
                <a:solidFill>
                  <a:srgbClr val="44546A"/>
                </a:solidFill>
                <a:effectLst/>
                <a:latin typeface="Arial" panose="020B0604020202020204" pitchFamily="34" charset="0"/>
                <a:ea typeface="Arial" panose="020B0604020202020204" pitchFamily="34" charset="0"/>
              </a:rPr>
              <a:t>This SEND Classroom Teacher Handbook is licensed under the Open Government Licence 3.0.</a:t>
            </a:r>
            <a:endParaRPr lang="en-GB" sz="1100" dirty="0">
              <a:solidFill>
                <a:srgbClr val="44546A"/>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2027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748643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DBDB594-31BB-47E5-A132-68A682B301D1}" type="datetimeFigureOut">
              <a:rPr lang="en-GB" smtClean="0"/>
              <a:t>11/09/2021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92373B-F667-4D2A-9256-36F694C55B02}" type="slidenum">
              <a:rPr lang="en-GB" smtClean="0"/>
              <a:t>‹#›</a:t>
            </a:fld>
            <a:endParaRPr lang="en-GB"/>
          </a:p>
        </p:txBody>
      </p:sp>
    </p:spTree>
    <p:extLst>
      <p:ext uri="{BB962C8B-B14F-4D97-AF65-F5344CB8AC3E}">
        <p14:creationId xmlns:p14="http://schemas.microsoft.com/office/powerpoint/2010/main" val="1004894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6407943" cy="359707"/>
          </a:xfrm>
          <a:prstGeom prst="rect">
            <a:avLst/>
          </a:prstGeo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446176"/>
            <a:ext cx="1125537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4086469"/>
            <a:ext cx="11304588" cy="359707"/>
          </a:xfrm>
          <a:prstGeom prst="rect">
            <a:avLst/>
          </a:prstGeom>
        </p:spPr>
        <p:txBody>
          <a:bodyPr anchor="b" anchorCtr="0"/>
          <a:lstStyle>
            <a:lvl1pPr>
              <a:lnSpc>
                <a:spcPts val="7000"/>
              </a:lnSpc>
              <a:defRPr sz="6600" b="0">
                <a:solidFill>
                  <a:schemeClr val="bg1"/>
                </a:solidFill>
                <a:latin typeface="Arial Black" panose="020B0A04020102020204" pitchFamily="34" charset="0"/>
              </a:defRPr>
            </a:lvl1pPr>
          </a:lstStyle>
          <a:p>
            <a:endParaRPr lang="en-GB"/>
          </a:p>
        </p:txBody>
      </p:sp>
    </p:spTree>
    <p:custDataLst>
      <p:tags r:id="rId1"/>
    </p:custDataLst>
    <p:extLst>
      <p:ext uri="{BB962C8B-B14F-4D97-AF65-F5344CB8AC3E}">
        <p14:creationId xmlns:p14="http://schemas.microsoft.com/office/powerpoint/2010/main" val="162574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a:extLst>
              <a:ext uri="{28A0092B-C50C-407E-A947-70E740481C1C}">
                <a14:useLocalDpi xmlns:a14="http://schemas.microsoft.com/office/drawing/2010/main" val="0"/>
              </a:ext>
            </a:extLst>
          </a:blip>
          <a:stretch>
            <a:fillRect/>
          </a:stretch>
        </p:blipFill>
        <p:spPr>
          <a:xfrm>
            <a:off x="721361" y="-7197"/>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034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Slide - photo">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80CD7-E0CA-4A03-97D5-CE3A29BCAA86}"/>
              </a:ext>
            </a:extLst>
          </p:cNvPr>
          <p:cNvPicPr/>
          <p:nvPr/>
        </p:nvPicPr>
        <p:blipFill>
          <a:blip r:embed="rId4" cstate="print">
            <a:extLst>
              <a:ext uri="{28A0092B-C50C-407E-A947-70E740481C1C}">
                <a14:useLocalDpi xmlns:a14="http://schemas.microsoft.com/office/drawing/2010/main" val="0"/>
              </a:ext>
            </a:extLst>
          </a:blip>
          <a:srcRect/>
          <a:stretch/>
        </p:blipFill>
        <p:spPr>
          <a:xfrm>
            <a:off x="3769361" y="0"/>
            <a:ext cx="12192000" cy="8128000"/>
          </a:xfrm>
          <a:prstGeom prst="rect">
            <a:avLst/>
          </a:prstGeom>
        </p:spPr>
      </p:pic>
      <p:pic>
        <p:nvPicPr>
          <p:cNvPr id="5" name="Picture 4">
            <a:extLst>
              <a:ext uri="{FF2B5EF4-FFF2-40B4-BE49-F238E27FC236}">
                <a16:creationId xmlns:a16="http://schemas.microsoft.com/office/drawing/2014/main" id="{26B7395A-126E-4903-B823-C2E2BEFBC95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5024768" cy="7376160"/>
          </a:xfrm>
          <a:prstGeom prst="rect">
            <a:avLst/>
          </a:prstGeom>
        </p:spPr>
      </p:pic>
      <p:sp>
        <p:nvSpPr>
          <p:cNvPr id="18" name="Subtitle 2">
            <a:extLst>
              <a:ext uri="{FF2B5EF4-FFF2-40B4-BE49-F238E27FC236}">
                <a16:creationId xmlns:a16="http://schemas.microsoft.com/office/drawing/2014/main" id="{33AC85B7-C594-421E-B203-C1EED6C0D8AB}"/>
              </a:ext>
            </a:extLst>
          </p:cNvPr>
          <p:cNvSpPr>
            <a:spLocks noGrp="1"/>
          </p:cNvSpPr>
          <p:nvPr>
            <p:ph type="subTitle" idx="1" hasCustomPrompt="1"/>
          </p:nvPr>
        </p:nvSpPr>
        <p:spPr>
          <a:xfrm>
            <a:off x="518159" y="6192152"/>
            <a:ext cx="4318001" cy="359707"/>
          </a:xfrm>
          <a:prstGeom prst="rect">
            <a:avLst/>
          </a:prstGeom>
        </p:spPr>
        <p:txBody>
          <a:bodyPr/>
          <a:lstStyle>
            <a:lvl1pPr marL="0" indent="0" algn="l">
              <a:buNone/>
              <a:defRPr sz="1800" baseline="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Location | date</a:t>
            </a:r>
            <a:endParaRPr lang="en-GB" dirty="0"/>
          </a:p>
        </p:txBody>
      </p:sp>
      <p:sp>
        <p:nvSpPr>
          <p:cNvPr id="7" name="Text Placeholder 28">
            <a:extLst>
              <a:ext uri="{FF2B5EF4-FFF2-40B4-BE49-F238E27FC236}">
                <a16:creationId xmlns:a16="http://schemas.microsoft.com/office/drawing/2014/main" id="{61FD7007-56AE-4358-B3A4-9E32D2713773}"/>
              </a:ext>
            </a:extLst>
          </p:cNvPr>
          <p:cNvSpPr>
            <a:spLocks noGrp="1"/>
          </p:cNvSpPr>
          <p:nvPr>
            <p:ph type="body" sz="quarter" idx="10" hasCustomPrompt="1"/>
          </p:nvPr>
        </p:nvSpPr>
        <p:spPr>
          <a:xfrm>
            <a:off x="517525" y="4547776"/>
            <a:ext cx="4318635" cy="614362"/>
          </a:xfrm>
          <a:prstGeom prst="rect">
            <a:avLst/>
          </a:prstGeom>
        </p:spPr>
        <p:txBody>
          <a:bodyPr anchor="t" anchorCtr="0">
            <a:normAutofit/>
          </a:bodyPr>
          <a:lstStyle>
            <a:lvl1pPr marL="0" indent="0">
              <a:buNone/>
              <a:defRPr sz="2400">
                <a:solidFill>
                  <a:schemeClr val="bg1"/>
                </a:solidFill>
              </a:defRPr>
            </a:lvl1pPr>
          </a:lstStyle>
          <a:p>
            <a:pPr lvl="0"/>
            <a:r>
              <a:rPr lang="en-US" dirty="0"/>
              <a:t>Insert sub title here</a:t>
            </a:r>
            <a:endParaRPr lang="en-GB" dirty="0"/>
          </a:p>
        </p:txBody>
      </p:sp>
      <p:sp>
        <p:nvSpPr>
          <p:cNvPr id="8" name="Footer Placeholder 3">
            <a:extLst>
              <a:ext uri="{FF2B5EF4-FFF2-40B4-BE49-F238E27FC236}">
                <a16:creationId xmlns:a16="http://schemas.microsoft.com/office/drawing/2014/main" id="{D0A4BED8-B247-44AE-8454-722212E7D234}"/>
              </a:ext>
            </a:extLst>
          </p:cNvPr>
          <p:cNvSpPr>
            <a:spLocks noGrp="1"/>
          </p:cNvSpPr>
          <p:nvPr>
            <p:ph type="ftr" sz="quarter" idx="12"/>
          </p:nvPr>
        </p:nvSpPr>
        <p:spPr>
          <a:xfrm>
            <a:off x="468312" y="3954389"/>
            <a:ext cx="4367848" cy="359707"/>
          </a:xfrm>
          <a:prstGeom prst="rect">
            <a:avLst/>
          </a:prstGeom>
        </p:spPr>
        <p:txBody>
          <a:bodyPr anchor="b" anchorCtr="0"/>
          <a:lstStyle>
            <a:lvl1pPr>
              <a:lnSpc>
                <a:spcPct val="100000"/>
              </a:lnSpc>
              <a:defRPr sz="4400" b="0">
                <a:solidFill>
                  <a:schemeClr val="bg1"/>
                </a:solidFill>
                <a:latin typeface="Arial Black" panose="020B0A04020102020204" pitchFamily="34" charset="0"/>
              </a:defRPr>
            </a:lvl1pPr>
          </a:lstStyle>
          <a:p>
            <a:endParaRPr lang="en-GB"/>
          </a:p>
        </p:txBody>
      </p:sp>
      <p:cxnSp>
        <p:nvCxnSpPr>
          <p:cNvPr id="3" name="Straight Connector 2">
            <a:extLst>
              <a:ext uri="{FF2B5EF4-FFF2-40B4-BE49-F238E27FC236}">
                <a16:creationId xmlns:a16="http://schemas.microsoft.com/office/drawing/2014/main" id="{257874F2-A77F-4258-B11C-D36F89B37962}"/>
              </a:ext>
            </a:extLst>
          </p:cNvPr>
          <p:cNvCxnSpPr/>
          <p:nvPr/>
        </p:nvCxnSpPr>
        <p:spPr>
          <a:xfrm>
            <a:off x="518159" y="4395376"/>
            <a:ext cx="431800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155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48560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53898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65750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6116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2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18656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54492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3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530257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0599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08388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5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426313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5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353115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6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147472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6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79774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85420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F9472515-8D5D-489D-B451-55B29A511F25}"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extLst>
      <p:ext uri="{BB962C8B-B14F-4D97-AF65-F5344CB8AC3E}">
        <p14:creationId xmlns:p14="http://schemas.microsoft.com/office/powerpoint/2010/main" val="34336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7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6032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8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65916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8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876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9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39943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9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4849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0 one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7F4535E-A6C5-46A1-A9E1-20522D3C2F4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087ECED0-29F3-4303-9C07-499CAD2A588D}"/>
              </a:ext>
            </a:extLst>
          </p:cNvPr>
          <p:cNvSpPr>
            <a:spLocks noGrp="1"/>
          </p:cNvSpPr>
          <p:nvPr>
            <p:ph idx="1" hasCustomPrompt="1"/>
          </p:nvPr>
        </p:nvSpPr>
        <p:spPr>
          <a:xfrm>
            <a:off x="206477" y="914400"/>
            <a:ext cx="11886639" cy="5496231"/>
          </a:xfrm>
          <a:prstGeom prst="rect">
            <a:avLst/>
          </a:prstGeom>
        </p:spPr>
        <p:txBody>
          <a:bodyPr anchor="t" anchorCtr="0"/>
          <a:lstStyle>
            <a:lvl1pPr>
              <a:buClr>
                <a:schemeClr val="tx1"/>
              </a:buClr>
              <a:buFont typeface="Arial" panose="020B0604020202020204" pitchFamily="34" charset="0"/>
              <a:buChar char="■"/>
              <a:defRPr>
                <a:solidFill>
                  <a:schemeClr val="tx2"/>
                </a:solidFill>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Tree>
    <p:custDataLst>
      <p:tags r:id="rId1"/>
    </p:custDataLst>
    <p:extLst>
      <p:ext uri="{BB962C8B-B14F-4D97-AF65-F5344CB8AC3E}">
        <p14:creationId xmlns:p14="http://schemas.microsoft.com/office/powerpoint/2010/main" val="256451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10  two column">
    <p:bg>
      <p:bgPr>
        <a:solidFill>
          <a:schemeClr val="bg1">
            <a:lumMod val="95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24E001-22C9-4924-8207-D4201DCADF8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DE35E-E8A3-4950-97E0-2C3672EC929E}"/>
              </a:ext>
            </a:extLst>
          </p:cNvPr>
          <p:cNvSpPr>
            <a:spLocks noGrp="1"/>
          </p:cNvSpPr>
          <p:nvPr>
            <p:ph type="title"/>
          </p:nvPr>
        </p:nvSpPr>
        <p:spPr>
          <a:xfrm>
            <a:off x="49160" y="68824"/>
            <a:ext cx="11305308" cy="647598"/>
          </a:xfrm>
          <a:prstGeom prst="rect">
            <a:avLst/>
          </a:prstGeom>
        </p:spPr>
        <p:txBody>
          <a:bodyPr/>
          <a:lstStyle>
            <a:lvl1pPr>
              <a:defRPr sz="3200" baseline="0">
                <a:solidFill>
                  <a:schemeClr val="bg1"/>
                </a:solidFill>
                <a:latin typeface="Arial Black" panose="020B0A04020102020204" pitchFamily="34" charset="0"/>
              </a:defRPr>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52CA46D1-6774-4D69-A81C-8D513BF6D434}"/>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
        <p:nvSpPr>
          <p:cNvPr id="9" name="Footer Placeholder 4">
            <a:extLst>
              <a:ext uri="{FF2B5EF4-FFF2-40B4-BE49-F238E27FC236}">
                <a16:creationId xmlns:a16="http://schemas.microsoft.com/office/drawing/2014/main" id="{1626B176-FCA8-495C-86AB-5640794B3F18}"/>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2"/>
                </a:solidFill>
              </a:defRPr>
            </a:lvl1pPr>
          </a:lstStyle>
          <a:p>
            <a:endParaRPr lang="en-GB"/>
          </a:p>
        </p:txBody>
      </p:sp>
      <p:sp>
        <p:nvSpPr>
          <p:cNvPr id="7" name="Content Placeholder 2">
            <a:extLst>
              <a:ext uri="{FF2B5EF4-FFF2-40B4-BE49-F238E27FC236}">
                <a16:creationId xmlns:a16="http://schemas.microsoft.com/office/drawing/2014/main" id="{BFF340DF-F713-4D4A-8414-EAA8AC8B5CA9}"/>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4">
            <a:extLst>
              <a:ext uri="{FF2B5EF4-FFF2-40B4-BE49-F238E27FC236}">
                <a16:creationId xmlns:a16="http://schemas.microsoft.com/office/drawing/2014/main" id="{69A3D91F-E6CB-4C54-B363-89E63CEADA4E}"/>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1"/>
    </p:custDataLst>
    <p:extLst>
      <p:ext uri="{BB962C8B-B14F-4D97-AF65-F5344CB8AC3E}">
        <p14:creationId xmlns:p14="http://schemas.microsoft.com/office/powerpoint/2010/main" val="248777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one column">
    <p:bg>
      <p:bgPr>
        <a:solidFill>
          <a:schemeClr val="bg1">
            <a:lumMod val="95000"/>
          </a:schemeClr>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2EEE2BC8-4CE2-4122-8213-00591BA362D5}"/>
              </a:ext>
            </a:extLst>
          </p:cNvPr>
          <p:cNvSpPr>
            <a:spLocks noGrp="1"/>
          </p:cNvSpPr>
          <p:nvPr>
            <p:ph idx="1"/>
          </p:nvPr>
        </p:nvSpPr>
        <p:spPr>
          <a:xfrm>
            <a:off x="206477" y="914400"/>
            <a:ext cx="11886639" cy="5496231"/>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8E193690-30CB-416C-8E56-95E24AEA72B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3" name="Slide Number Placeholder 5">
            <a:extLst>
              <a:ext uri="{FF2B5EF4-FFF2-40B4-BE49-F238E27FC236}">
                <a16:creationId xmlns:a16="http://schemas.microsoft.com/office/drawing/2014/main" id="{DC2677DB-C31E-4A63-B23C-895070464D87}"/>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4" name="Footer Placeholder 4">
            <a:extLst>
              <a:ext uri="{FF2B5EF4-FFF2-40B4-BE49-F238E27FC236}">
                <a16:creationId xmlns:a16="http://schemas.microsoft.com/office/drawing/2014/main" id="{14059651-5ED3-4C74-8FAB-62E3BB826A1B}"/>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Tree>
    <p:custDataLst>
      <p:tags r:id="rId1"/>
    </p:custDataLst>
    <p:extLst>
      <p:ext uri="{BB962C8B-B14F-4D97-AF65-F5344CB8AC3E}">
        <p14:creationId xmlns:p14="http://schemas.microsoft.com/office/powerpoint/2010/main" val="105403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 two column">
    <p:bg>
      <p:bgPr>
        <a:solidFill>
          <a:schemeClr val="bg1">
            <a:lumMod val="95000"/>
          </a:schemeClr>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672C841-13BC-4B82-A936-D60095DA333B}"/>
              </a:ext>
            </a:extLst>
          </p:cNvPr>
          <p:cNvSpPr>
            <a:spLocks noGrp="1"/>
          </p:cNvSpPr>
          <p:nvPr>
            <p:ph type="title"/>
          </p:nvPr>
        </p:nvSpPr>
        <p:spPr>
          <a:xfrm>
            <a:off x="49160" y="68824"/>
            <a:ext cx="11305308" cy="647598"/>
          </a:xfrm>
          <a:prstGeom prst="rect">
            <a:avLst/>
          </a:prstGeom>
        </p:spPr>
        <p:txBody>
          <a:bodyPr/>
          <a:lstStyle>
            <a:lvl1pPr>
              <a:defRPr sz="3200" baseline="0">
                <a:solidFill>
                  <a:schemeClr val="tx2"/>
                </a:solidFill>
                <a:latin typeface="Arial Black" panose="020B0A040201020202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4461B63A-4EDE-45EC-81CB-FB842B3CB95B}"/>
              </a:ext>
            </a:extLst>
          </p:cNvPr>
          <p:cNvSpPr>
            <a:spLocks noGrp="1"/>
          </p:cNvSpPr>
          <p:nvPr>
            <p:ph type="sldNum" sz="quarter" idx="12"/>
          </p:nvPr>
        </p:nvSpPr>
        <p:spPr>
          <a:xfrm>
            <a:off x="0" y="6492875"/>
            <a:ext cx="487878" cy="365125"/>
          </a:xfrm>
          <a:prstGeom prst="rect">
            <a:avLst/>
          </a:prstGeom>
        </p:spPr>
        <p:txBody>
          <a:bodyPr/>
          <a:lstStyle>
            <a:lvl1pPr>
              <a:defRPr>
                <a:solidFill>
                  <a:schemeClr val="bg1">
                    <a:lumMod val="50000"/>
                  </a:schemeClr>
                </a:solidFill>
              </a:defRPr>
            </a:lvl1pPr>
          </a:lstStyle>
          <a:p>
            <a:fld id="{0F92373B-F667-4D2A-9256-36F694C55B02}" type="slidenum">
              <a:rPr lang="en-GB" smtClean="0"/>
              <a:t>‹#›</a:t>
            </a:fld>
            <a:endParaRPr lang="en-GB"/>
          </a:p>
        </p:txBody>
      </p:sp>
      <p:sp>
        <p:nvSpPr>
          <p:cNvPr id="15" name="Footer Placeholder 4">
            <a:extLst>
              <a:ext uri="{FF2B5EF4-FFF2-40B4-BE49-F238E27FC236}">
                <a16:creationId xmlns:a16="http://schemas.microsoft.com/office/drawing/2014/main" id="{B5844B15-B3B7-4B31-8447-2755587A345A}"/>
              </a:ext>
            </a:extLst>
          </p:cNvPr>
          <p:cNvSpPr>
            <a:spLocks noGrp="1"/>
          </p:cNvSpPr>
          <p:nvPr>
            <p:ph type="ftr" sz="quarter" idx="15"/>
          </p:nvPr>
        </p:nvSpPr>
        <p:spPr>
          <a:xfrm>
            <a:off x="2525117" y="6531774"/>
            <a:ext cx="9567999" cy="365125"/>
          </a:xfrm>
          <a:prstGeom prst="rect">
            <a:avLst/>
          </a:prstGeom>
        </p:spPr>
        <p:txBody>
          <a:bodyPr>
            <a:normAutofit/>
          </a:bodyPr>
          <a:lstStyle>
            <a:lvl1pPr algn="r">
              <a:defRPr sz="1400" b="0">
                <a:solidFill>
                  <a:schemeClr val="bg1">
                    <a:lumMod val="50000"/>
                  </a:schemeClr>
                </a:solidFill>
              </a:defRPr>
            </a:lvl1pPr>
          </a:lstStyle>
          <a:p>
            <a:endParaRPr lang="en-GB"/>
          </a:p>
        </p:txBody>
      </p:sp>
      <p:sp>
        <p:nvSpPr>
          <p:cNvPr id="16" name="Content Placeholder 2">
            <a:extLst>
              <a:ext uri="{FF2B5EF4-FFF2-40B4-BE49-F238E27FC236}">
                <a16:creationId xmlns:a16="http://schemas.microsoft.com/office/drawing/2014/main" id="{C1E57175-344E-45BC-89C3-E884D9A4AAAF}"/>
              </a:ext>
            </a:extLst>
          </p:cNvPr>
          <p:cNvSpPr>
            <a:spLocks noGrp="1"/>
          </p:cNvSpPr>
          <p:nvPr>
            <p:ph idx="1"/>
          </p:nvPr>
        </p:nvSpPr>
        <p:spPr>
          <a:xfrm>
            <a:off x="196645" y="904569"/>
            <a:ext cx="5722373" cy="5466734"/>
          </a:xfrm>
          <a:prstGeom prst="rect">
            <a:avLst/>
          </a:prstGeo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4">
            <a:extLst>
              <a:ext uri="{FF2B5EF4-FFF2-40B4-BE49-F238E27FC236}">
                <a16:creationId xmlns:a16="http://schemas.microsoft.com/office/drawing/2014/main" id="{11CCE4EA-9CFD-4FC1-8764-F885264198E1}"/>
              </a:ext>
            </a:extLst>
          </p:cNvPr>
          <p:cNvSpPr>
            <a:spLocks noGrp="1"/>
          </p:cNvSpPr>
          <p:nvPr>
            <p:ph sz="quarter" idx="14"/>
          </p:nvPr>
        </p:nvSpPr>
        <p:spPr>
          <a:xfrm>
            <a:off x="6096000" y="904569"/>
            <a:ext cx="5997115" cy="5466734"/>
          </a:xfrm>
          <a:prstGeom prst="rect">
            <a:avLst/>
          </a:prstGeom>
        </p:spPr>
        <p:txBody>
          <a:bodyPr anchor="t" anchorCtr="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006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1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0FC324-2AB3-49E4-BD3D-6A8E98128EB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A806A-911E-45AC-9CC8-E56B8EB8013A}"/>
              </a:ext>
            </a:extLst>
          </p:cNvPr>
          <p:cNvSpPr>
            <a:spLocks noGrp="1"/>
          </p:cNvSpPr>
          <p:nvPr>
            <p:ph type="title" hasCustomPrompt="1"/>
          </p:nvPr>
        </p:nvSpPr>
        <p:spPr>
          <a:xfrm>
            <a:off x="831850" y="949715"/>
            <a:ext cx="10515600" cy="2852737"/>
          </a:xfrm>
          <a:prstGeom prst="rect">
            <a:avLst/>
          </a:prstGeom>
        </p:spPr>
        <p:txBody>
          <a:bodyPr anchor="b"/>
          <a:lstStyle>
            <a:lvl1pPr>
              <a:defRPr sz="6000">
                <a:solidFill>
                  <a:schemeClr val="bg1"/>
                </a:solidFill>
                <a:latin typeface="Arial Black" panose="020B0A04020102020204" pitchFamily="34" charset="0"/>
              </a:defRPr>
            </a:lvl1pPr>
          </a:lstStyle>
          <a:p>
            <a:r>
              <a:rPr lang="en-US" dirty="0"/>
              <a:t>Section 1 Divider</a:t>
            </a:r>
            <a:endParaRPr lang="en-GB" dirty="0"/>
          </a:p>
        </p:txBody>
      </p:sp>
      <p:sp>
        <p:nvSpPr>
          <p:cNvPr id="3" name="Text Placeholder 2">
            <a:extLst>
              <a:ext uri="{FF2B5EF4-FFF2-40B4-BE49-F238E27FC236}">
                <a16:creationId xmlns:a16="http://schemas.microsoft.com/office/drawing/2014/main" id="{547CE8F1-470B-495B-B7D5-DCE82DA0CC0E}"/>
              </a:ext>
            </a:extLst>
          </p:cNvPr>
          <p:cNvSpPr>
            <a:spLocks noGrp="1"/>
          </p:cNvSpPr>
          <p:nvPr>
            <p:ph type="body" idx="1" hasCustomPrompt="1"/>
          </p:nvPr>
        </p:nvSpPr>
        <p:spPr>
          <a:xfrm>
            <a:off x="831850" y="3829442"/>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Subtext here</a:t>
            </a:r>
          </a:p>
        </p:txBody>
      </p:sp>
      <p:sp>
        <p:nvSpPr>
          <p:cNvPr id="6" name="Slide Number Placeholder 5">
            <a:extLst>
              <a:ext uri="{FF2B5EF4-FFF2-40B4-BE49-F238E27FC236}">
                <a16:creationId xmlns:a16="http://schemas.microsoft.com/office/drawing/2014/main" id="{21CBEF15-F8C6-47C5-9CCB-EDBDA4F9F830}"/>
              </a:ext>
            </a:extLst>
          </p:cNvPr>
          <p:cNvSpPr>
            <a:spLocks noGrp="1"/>
          </p:cNvSpPr>
          <p:nvPr>
            <p:ph type="sldNum" sz="quarter" idx="12"/>
          </p:nvPr>
        </p:nvSpPr>
        <p:spPr>
          <a:xfrm>
            <a:off x="0" y="6492875"/>
            <a:ext cx="476002" cy="365125"/>
          </a:xfrm>
          <a:prstGeom prst="rect">
            <a:avLst/>
          </a:prstGeom>
        </p:spPr>
        <p:txBody>
          <a:bodyPr/>
          <a:lstStyle>
            <a:lvl1pPr>
              <a:defRPr>
                <a:solidFill>
                  <a:schemeClr val="bg1">
                    <a:lumMod val="75000"/>
                  </a:schemeClr>
                </a:solidFill>
              </a:defRPr>
            </a:lvl1pPr>
          </a:lstStyle>
          <a:p>
            <a:fld id="{0F92373B-F667-4D2A-9256-36F694C55B02}" type="slidenum">
              <a:rPr lang="en-GB" smtClean="0"/>
              <a:t>‹#›</a:t>
            </a:fld>
            <a:endParaRPr lang="en-GB"/>
          </a:p>
        </p:txBody>
      </p:sp>
    </p:spTree>
    <p:custDataLst>
      <p:tags r:id="rId1"/>
    </p:custDataLst>
    <p:extLst>
      <p:ext uri="{BB962C8B-B14F-4D97-AF65-F5344CB8AC3E}">
        <p14:creationId xmlns:p14="http://schemas.microsoft.com/office/powerpoint/2010/main" val="30484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theme" Target="../theme/theme2.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theme" Target="../theme/theme3.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tags" Target="../tags/tag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17238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90358618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32" r:id="rId35"/>
    <p:sldLayoutId id="2147483733" r:id="rId36"/>
    <p:sldLayoutId id="2147483734" r:id="rId37"/>
    <p:sldLayoutId id="2147483735"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7A812BE1-7204-44C1-9187-12B41CC63120}"/>
              </a:ext>
            </a:extLst>
          </p:cNvPr>
          <p:cNvSpPr>
            <a:spLocks noGrp="1"/>
          </p:cNvSpPr>
          <p:nvPr>
            <p:ph type="body" idx="1"/>
          </p:nvPr>
        </p:nvSpPr>
        <p:spPr>
          <a:xfrm>
            <a:off x="621029" y="1825625"/>
            <a:ext cx="1094613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40"/>
    </p:custDataLst>
    <p:extLst>
      <p:ext uri="{BB962C8B-B14F-4D97-AF65-F5344CB8AC3E}">
        <p14:creationId xmlns:p14="http://schemas.microsoft.com/office/powerpoint/2010/main" val="15632551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766" r:id="rId30"/>
    <p:sldLayoutId id="2147483767" r:id="rId31"/>
    <p:sldLayoutId id="2147483768" r:id="rId32"/>
    <p:sldLayoutId id="2147483769" r:id="rId33"/>
    <p:sldLayoutId id="2147483770" r:id="rId34"/>
    <p:sldLayoutId id="2147483771" r:id="rId35"/>
    <p:sldLayoutId id="2147483772" r:id="rId36"/>
    <p:sldLayoutId id="2147483773" r:id="rId37"/>
    <p:sldLayoutId id="2147483774"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spc="-100" baseline="0">
          <a:solidFill>
            <a:schemeClr val="accent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7.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7.xml"/><Relationship Id="rId1" Type="http://schemas.openxmlformats.org/officeDocument/2006/relationships/tags" Target="../tags/tag47.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7.xml"/><Relationship Id="rId1" Type="http://schemas.openxmlformats.org/officeDocument/2006/relationships/tags" Target="../tags/tag48.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3.xml"/><Relationship Id="rId7" Type="http://schemas.openxmlformats.org/officeDocument/2006/relationships/diagramColors" Target="../diagrams/colors2.xml"/><Relationship Id="rId2" Type="http://schemas.openxmlformats.org/officeDocument/2006/relationships/slideLayout" Target="../slideLayouts/slideLayout77.xml"/><Relationship Id="rId1" Type="http://schemas.openxmlformats.org/officeDocument/2006/relationships/tags" Target="../tags/tag4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7.xml"/><Relationship Id="rId1" Type="http://schemas.openxmlformats.org/officeDocument/2006/relationships/tags" Target="../tags/tag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7.xml"/><Relationship Id="rId1" Type="http://schemas.openxmlformats.org/officeDocument/2006/relationships/tags" Target="../tags/tag51.xm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7.xml"/><Relationship Id="rId1" Type="http://schemas.openxmlformats.org/officeDocument/2006/relationships/tags" Target="../tags/tag5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9.xml"/><Relationship Id="rId1" Type="http://schemas.openxmlformats.org/officeDocument/2006/relationships/tags" Target="../tags/tag5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8.xml"/><Relationship Id="rId7" Type="http://schemas.openxmlformats.org/officeDocument/2006/relationships/diagramColors" Target="../diagrams/colors3.xml"/><Relationship Id="rId2" Type="http://schemas.openxmlformats.org/officeDocument/2006/relationships/slideLayout" Target="../slideLayouts/slideLayout77.xml"/><Relationship Id="rId1" Type="http://schemas.openxmlformats.org/officeDocument/2006/relationships/tags" Target="../tags/tag5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7.xml"/><Relationship Id="rId1" Type="http://schemas.openxmlformats.org/officeDocument/2006/relationships/tags" Target="../tags/tag55.xml"/><Relationship Id="rId4" Type="http://schemas.openxmlformats.org/officeDocument/2006/relationships/comments" Target="../comments/commen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9.xml"/><Relationship Id="rId1" Type="http://schemas.openxmlformats.org/officeDocument/2006/relationships/tags" Target="../tags/tag3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7.xml"/><Relationship Id="rId1" Type="http://schemas.openxmlformats.org/officeDocument/2006/relationships/tags" Target="../tags/tag56.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RYtUlU8MjlY&amp;t=15s" TargetMode="External"/><Relationship Id="rId2" Type="http://schemas.openxmlformats.org/officeDocument/2006/relationships/hyperlink" Target="https://www.nasbtt.org.uk/send-toolkit-2/" TargetMode="External"/><Relationship Id="rId1" Type="http://schemas.openxmlformats.org/officeDocument/2006/relationships/slideLayout" Target="../slideLayouts/slideLayout77.xml"/><Relationship Id="rId5" Type="http://schemas.openxmlformats.org/officeDocument/2006/relationships/comments" Target="../comments/comment3.xml"/><Relationship Id="rId4" Type="http://schemas.openxmlformats.org/officeDocument/2006/relationships/hyperlink" Target="https://files.eric.ed.gov/fulltext/EJ750647.pdf"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5.png"/><Relationship Id="rId7" Type="http://schemas.openxmlformats.org/officeDocument/2006/relationships/image" Target="../media/image62.png"/><Relationship Id="rId2" Type="http://schemas.openxmlformats.org/officeDocument/2006/relationships/slideLayout" Target="../slideLayouts/slideLayout97.xml"/><Relationship Id="rId1" Type="http://schemas.openxmlformats.org/officeDocument/2006/relationships/tags" Target="../tags/tag57.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 Id="rId9" Type="http://schemas.openxmlformats.org/officeDocument/2006/relationships/comments" Target="../comments/commen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7.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9.xml"/><Relationship Id="rId1" Type="http://schemas.openxmlformats.org/officeDocument/2006/relationships/tags" Target="../tags/tag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7.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7.xml"/><Relationship Id="rId1" Type="http://schemas.openxmlformats.org/officeDocument/2006/relationships/tags" Target="../tags/tag4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77.xml"/><Relationship Id="rId1" Type="http://schemas.openxmlformats.org/officeDocument/2006/relationships/tags" Target="../tags/tag4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54.png"/><Relationship Id="rId4" Type="http://schemas.openxmlformats.org/officeDocument/2006/relationships/diagramData" Target="../diagrams/data1.xml"/><Relationship Id="rId9"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7.xml"/><Relationship Id="rId1" Type="http://schemas.openxmlformats.org/officeDocument/2006/relationships/tags" Target="../tags/tag4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7.xml"/><Relationship Id="rId1" Type="http://schemas.openxmlformats.org/officeDocument/2006/relationships/tags" Target="../tags/tag45.xml"/><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DD263D1-65FA-40A3-A38B-FEDFBD8F4383}"/>
              </a:ext>
            </a:extLst>
          </p:cNvPr>
          <p:cNvSpPr txBox="1"/>
          <p:nvPr/>
        </p:nvSpPr>
        <p:spPr>
          <a:xfrm>
            <a:off x="424418" y="3266480"/>
            <a:ext cx="4411743" cy="1077218"/>
          </a:xfrm>
          <a:prstGeom prst="rect">
            <a:avLst/>
          </a:prstGeom>
          <a:noFill/>
        </p:spPr>
        <p:txBody>
          <a:bodyPr wrap="square" rtlCol="0">
            <a:spAutoFit/>
          </a:bodyPr>
          <a:lstStyle/>
          <a:p>
            <a:endParaRPr lang="en-GB" sz="3200" b="1" dirty="0">
              <a:solidFill>
                <a:schemeClr val="bg1"/>
              </a:solidFill>
            </a:endParaRPr>
          </a:p>
          <a:p>
            <a:r>
              <a:rPr lang="en-GB" sz="3200" b="1" dirty="0">
                <a:solidFill>
                  <a:schemeClr val="bg1"/>
                </a:solidFill>
              </a:rPr>
              <a:t>Introduction</a:t>
            </a:r>
          </a:p>
        </p:txBody>
      </p:sp>
      <p:sp>
        <p:nvSpPr>
          <p:cNvPr id="2" name="TextBox 1"/>
          <p:cNvSpPr txBox="1"/>
          <p:nvPr/>
        </p:nvSpPr>
        <p:spPr>
          <a:xfrm>
            <a:off x="389161" y="4445664"/>
            <a:ext cx="4198841" cy="738664"/>
          </a:xfrm>
          <a:prstGeom prst="rect">
            <a:avLst/>
          </a:prstGeom>
          <a:noFill/>
        </p:spPr>
        <p:txBody>
          <a:bodyPr wrap="square" rtlCol="0">
            <a:spAutoFit/>
          </a:bodyPr>
          <a:lstStyle/>
          <a:p>
            <a:endParaRPr lang="en-US" dirty="0">
              <a:solidFill>
                <a:srgbClr val="FFFFFF"/>
              </a:solidFill>
            </a:endParaRPr>
          </a:p>
          <a:p>
            <a:r>
              <a:rPr lang="en-US" sz="2400" dirty="0">
                <a:solidFill>
                  <a:srgbClr val="FFFFFF"/>
                </a:solidFill>
              </a:rPr>
              <a:t>A permeated approach </a:t>
            </a:r>
          </a:p>
        </p:txBody>
      </p:sp>
    </p:spTree>
    <p:extLst>
      <p:ext uri="{BB962C8B-B14F-4D97-AF65-F5344CB8AC3E}">
        <p14:creationId xmlns:p14="http://schemas.microsoft.com/office/powerpoint/2010/main" val="313364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‘Bolted on’ approach</a:t>
            </a:r>
          </a:p>
        </p:txBody>
      </p:sp>
      <p:sp>
        <p:nvSpPr>
          <p:cNvPr id="5" name="Rectangle 4">
            <a:extLst>
              <a:ext uri="{FF2B5EF4-FFF2-40B4-BE49-F238E27FC236}">
                <a16:creationId xmlns:a16="http://schemas.microsoft.com/office/drawing/2014/main" id="{5492C405-D224-419F-99D3-B9F4A381AE3E}"/>
              </a:ext>
            </a:extLst>
          </p:cNvPr>
          <p:cNvSpPr/>
          <p:nvPr/>
        </p:nvSpPr>
        <p:spPr>
          <a:xfrm>
            <a:off x="545048" y="2349327"/>
            <a:ext cx="2509585" cy="2372653"/>
          </a:xfrm>
          <a:prstGeom prst="rect">
            <a:avLst/>
          </a:prstGeom>
          <a:solidFill>
            <a:schemeClr val="accent3">
              <a:lumMod val="20000"/>
              <a:lumOff val="80000"/>
            </a:schemeClr>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lumMod val="60000"/>
                  <a:lumOff val="40000"/>
                </a:schemeClr>
              </a:solidFill>
            </a:endParaRPr>
          </a:p>
        </p:txBody>
      </p:sp>
      <p:sp>
        <p:nvSpPr>
          <p:cNvPr id="8" name="Rectangular Callout 15">
            <a:extLst>
              <a:ext uri="{FF2B5EF4-FFF2-40B4-BE49-F238E27FC236}">
                <a16:creationId xmlns:a16="http://schemas.microsoft.com/office/drawing/2014/main" id="{49ED3DAA-A179-4626-872D-2F433B735826}"/>
              </a:ext>
            </a:extLst>
          </p:cNvPr>
          <p:cNvSpPr/>
          <p:nvPr/>
        </p:nvSpPr>
        <p:spPr>
          <a:xfrm>
            <a:off x="1860687" y="5087089"/>
            <a:ext cx="3373800" cy="815059"/>
          </a:xfrm>
          <a:prstGeom prst="wedgeRectCallout">
            <a:avLst>
              <a:gd name="adj1" fmla="val 38392"/>
              <a:gd name="adj2" fmla="val -128960"/>
            </a:avLst>
          </a:prstGeom>
          <a:solidFill>
            <a:schemeClr val="accent3">
              <a:lumMod val="20000"/>
              <a:lumOff val="80000"/>
            </a:schemeClr>
          </a:solidFill>
          <a:ln w="127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Make sure we have included a section on lesson planning to address pupils with SEND &amp; EAL</a:t>
            </a:r>
          </a:p>
        </p:txBody>
      </p:sp>
      <p:sp>
        <p:nvSpPr>
          <p:cNvPr id="9" name="Pentagon 1">
            <a:extLst>
              <a:ext uri="{FF2B5EF4-FFF2-40B4-BE49-F238E27FC236}">
                <a16:creationId xmlns:a16="http://schemas.microsoft.com/office/drawing/2014/main" id="{C6256A9A-6B7A-46DE-B4C4-78018D79912E}"/>
              </a:ext>
            </a:extLst>
          </p:cNvPr>
          <p:cNvSpPr/>
          <p:nvPr/>
        </p:nvSpPr>
        <p:spPr>
          <a:xfrm>
            <a:off x="611384" y="2609160"/>
            <a:ext cx="1196964" cy="1791079"/>
          </a:xfrm>
          <a:prstGeom prst="homePlate">
            <a:avLst>
              <a:gd name="adj" fmla="val 25095"/>
            </a:avLst>
          </a:prstGeom>
          <a:solidFill>
            <a:srgbClr val="FFFFFF"/>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145DE6-76EC-4BAB-9A43-12E6A7AA3DE4}"/>
              </a:ext>
            </a:extLst>
          </p:cNvPr>
          <p:cNvSpPr txBox="1"/>
          <p:nvPr/>
        </p:nvSpPr>
        <p:spPr>
          <a:xfrm>
            <a:off x="561773" y="3039173"/>
            <a:ext cx="1196964" cy="954107"/>
          </a:xfrm>
          <a:prstGeom prst="rect">
            <a:avLst/>
          </a:prstGeom>
          <a:noFill/>
          <a:ln>
            <a:noFill/>
          </a:ln>
        </p:spPr>
        <p:txBody>
          <a:bodyPr wrap="square" rtlCol="0">
            <a:spAutoFit/>
          </a:bodyPr>
          <a:lstStyle/>
          <a:p>
            <a:pPr lvl="0"/>
            <a:r>
              <a:rPr lang="en-US" sz="1400" dirty="0">
                <a:solidFill>
                  <a:schemeClr val="tx2"/>
                </a:solidFill>
              </a:rPr>
              <a:t>Subject knowledge </a:t>
            </a:r>
          </a:p>
          <a:p>
            <a:pPr lvl="0"/>
            <a:r>
              <a:rPr lang="en-US" sz="1400" dirty="0">
                <a:solidFill>
                  <a:schemeClr val="tx2"/>
                </a:solidFill>
              </a:rPr>
              <a:t>and</a:t>
            </a:r>
          </a:p>
          <a:p>
            <a:pPr lvl="0"/>
            <a:r>
              <a:rPr lang="en-US" sz="1400" dirty="0">
                <a:solidFill>
                  <a:schemeClr val="tx2"/>
                </a:solidFill>
              </a:rPr>
              <a:t>pedagogy</a:t>
            </a:r>
          </a:p>
        </p:txBody>
      </p:sp>
      <p:sp>
        <p:nvSpPr>
          <p:cNvPr id="26" name="TextBox 25">
            <a:extLst>
              <a:ext uri="{FF2B5EF4-FFF2-40B4-BE49-F238E27FC236}">
                <a16:creationId xmlns:a16="http://schemas.microsoft.com/office/drawing/2014/main" id="{9A078BA1-7C8F-4FD8-BE3A-602847E9B8DD}"/>
              </a:ext>
            </a:extLst>
          </p:cNvPr>
          <p:cNvSpPr txBox="1"/>
          <p:nvPr/>
        </p:nvSpPr>
        <p:spPr>
          <a:xfrm>
            <a:off x="768741" y="4383844"/>
            <a:ext cx="2057401" cy="307777"/>
          </a:xfrm>
          <a:prstGeom prst="rect">
            <a:avLst/>
          </a:prstGeom>
          <a:noFill/>
          <a:ln>
            <a:noFill/>
          </a:ln>
        </p:spPr>
        <p:txBody>
          <a:bodyPr wrap="square" rtlCol="0">
            <a:spAutoFit/>
          </a:bodyPr>
          <a:lstStyle/>
          <a:p>
            <a:r>
              <a:rPr lang="en-US" sz="1400" b="1" dirty="0"/>
              <a:t>September priorities</a:t>
            </a:r>
          </a:p>
        </p:txBody>
      </p:sp>
      <p:sp>
        <p:nvSpPr>
          <p:cNvPr id="29" name="5-Point Star 44">
            <a:extLst>
              <a:ext uri="{FF2B5EF4-FFF2-40B4-BE49-F238E27FC236}">
                <a16:creationId xmlns:a16="http://schemas.microsoft.com/office/drawing/2014/main" id="{8FFC050A-C9CE-4DAD-856F-E30CBB4DC2A0}"/>
              </a:ext>
            </a:extLst>
          </p:cNvPr>
          <p:cNvSpPr/>
          <p:nvPr/>
        </p:nvSpPr>
        <p:spPr>
          <a:xfrm>
            <a:off x="9274823" y="2667659"/>
            <a:ext cx="262743" cy="255156"/>
          </a:xfrm>
          <a:prstGeom prst="star5">
            <a:avLst/>
          </a:prstGeom>
          <a:solidFill>
            <a:srgbClr val="EEECE1"/>
          </a:solidFill>
          <a:ln>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Pentagon 1">
            <a:extLst>
              <a:ext uri="{FF2B5EF4-FFF2-40B4-BE49-F238E27FC236}">
                <a16:creationId xmlns:a16="http://schemas.microsoft.com/office/drawing/2014/main" id="{5246269B-0FBE-8149-81BA-04FF76C95D69}"/>
              </a:ext>
            </a:extLst>
          </p:cNvPr>
          <p:cNvSpPr/>
          <p:nvPr/>
        </p:nvSpPr>
        <p:spPr>
          <a:xfrm>
            <a:off x="1817028" y="2609159"/>
            <a:ext cx="1196964" cy="1791079"/>
          </a:xfrm>
          <a:prstGeom prst="homePlate">
            <a:avLst>
              <a:gd name="adj" fmla="val 25095"/>
            </a:avLst>
          </a:prstGeom>
          <a:solidFill>
            <a:srgbClr val="FFFFFF"/>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F5F4CE-8A1C-4CBE-A3DE-70B22D2AFADC}"/>
              </a:ext>
            </a:extLst>
          </p:cNvPr>
          <p:cNvSpPr txBox="1"/>
          <p:nvPr/>
        </p:nvSpPr>
        <p:spPr>
          <a:xfrm>
            <a:off x="1792366" y="3231557"/>
            <a:ext cx="1258496" cy="523220"/>
          </a:xfrm>
          <a:prstGeom prst="rect">
            <a:avLst/>
          </a:prstGeom>
          <a:noFill/>
          <a:ln>
            <a:noFill/>
          </a:ln>
        </p:spPr>
        <p:txBody>
          <a:bodyPr wrap="square" rtlCol="0">
            <a:spAutoFit/>
          </a:bodyPr>
          <a:lstStyle/>
          <a:p>
            <a:pPr lvl="0"/>
            <a:r>
              <a:rPr lang="en-US" sz="1400" dirty="0" err="1">
                <a:solidFill>
                  <a:schemeClr val="tx2"/>
                </a:solidFill>
              </a:rPr>
              <a:t>Behaviour</a:t>
            </a:r>
            <a:r>
              <a:rPr lang="en-US" sz="1400" dirty="0">
                <a:solidFill>
                  <a:schemeClr val="tx2"/>
                </a:solidFill>
              </a:rPr>
              <a:t> management</a:t>
            </a:r>
          </a:p>
        </p:txBody>
      </p:sp>
      <p:sp>
        <p:nvSpPr>
          <p:cNvPr id="31" name="Pentagon 1">
            <a:extLst>
              <a:ext uri="{FF2B5EF4-FFF2-40B4-BE49-F238E27FC236}">
                <a16:creationId xmlns:a16="http://schemas.microsoft.com/office/drawing/2014/main" id="{4305FCB7-503A-6B4A-8493-1B8A9879C806}"/>
              </a:ext>
            </a:extLst>
          </p:cNvPr>
          <p:cNvSpPr/>
          <p:nvPr/>
        </p:nvSpPr>
        <p:spPr>
          <a:xfrm>
            <a:off x="3101074" y="2609158"/>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Pentagon 1">
            <a:extLst>
              <a:ext uri="{FF2B5EF4-FFF2-40B4-BE49-F238E27FC236}">
                <a16:creationId xmlns:a16="http://schemas.microsoft.com/office/drawing/2014/main" id="{5A24EC17-4E70-964E-A8BF-37B0D8D5F293}"/>
              </a:ext>
            </a:extLst>
          </p:cNvPr>
          <p:cNvSpPr/>
          <p:nvPr/>
        </p:nvSpPr>
        <p:spPr>
          <a:xfrm>
            <a:off x="4327546" y="2620689"/>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Pentagon 1">
            <a:extLst>
              <a:ext uri="{FF2B5EF4-FFF2-40B4-BE49-F238E27FC236}">
                <a16:creationId xmlns:a16="http://schemas.microsoft.com/office/drawing/2014/main" id="{E658CF5F-D565-9A4A-ACE9-060057614225}"/>
              </a:ext>
            </a:extLst>
          </p:cNvPr>
          <p:cNvSpPr/>
          <p:nvPr/>
        </p:nvSpPr>
        <p:spPr>
          <a:xfrm>
            <a:off x="5550432" y="2597629"/>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entagon 1">
            <a:extLst>
              <a:ext uri="{FF2B5EF4-FFF2-40B4-BE49-F238E27FC236}">
                <a16:creationId xmlns:a16="http://schemas.microsoft.com/office/drawing/2014/main" id="{F46B1847-1B13-464A-BD45-600DA76F3CE2}"/>
              </a:ext>
            </a:extLst>
          </p:cNvPr>
          <p:cNvSpPr/>
          <p:nvPr/>
        </p:nvSpPr>
        <p:spPr>
          <a:xfrm>
            <a:off x="6776904" y="2609160"/>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Pentagon 1">
            <a:extLst>
              <a:ext uri="{FF2B5EF4-FFF2-40B4-BE49-F238E27FC236}">
                <a16:creationId xmlns:a16="http://schemas.microsoft.com/office/drawing/2014/main" id="{EE1621ED-D2A7-8046-BB11-2B4BFF068FFC}"/>
              </a:ext>
            </a:extLst>
          </p:cNvPr>
          <p:cNvSpPr/>
          <p:nvPr/>
        </p:nvSpPr>
        <p:spPr>
          <a:xfrm>
            <a:off x="7989910" y="2609158"/>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Pentagon 1">
            <a:extLst>
              <a:ext uri="{FF2B5EF4-FFF2-40B4-BE49-F238E27FC236}">
                <a16:creationId xmlns:a16="http://schemas.microsoft.com/office/drawing/2014/main" id="{7D379702-76AC-E845-8953-0C41D299A19B}"/>
              </a:ext>
            </a:extLst>
          </p:cNvPr>
          <p:cNvSpPr/>
          <p:nvPr/>
        </p:nvSpPr>
        <p:spPr>
          <a:xfrm>
            <a:off x="9216382" y="2620689"/>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Pentagon 1">
            <a:extLst>
              <a:ext uri="{FF2B5EF4-FFF2-40B4-BE49-F238E27FC236}">
                <a16:creationId xmlns:a16="http://schemas.microsoft.com/office/drawing/2014/main" id="{B071FD19-B711-6543-B017-013D872CDF71}"/>
              </a:ext>
            </a:extLst>
          </p:cNvPr>
          <p:cNvSpPr/>
          <p:nvPr/>
        </p:nvSpPr>
        <p:spPr>
          <a:xfrm>
            <a:off x="10439268" y="2597628"/>
            <a:ext cx="1196964" cy="1791079"/>
          </a:xfrm>
          <a:prstGeom prst="homePlate">
            <a:avLst>
              <a:gd name="adj" fmla="val 25095"/>
            </a:avLst>
          </a:prstGeom>
          <a:solidFill>
            <a:schemeClr val="bg2"/>
          </a:solidFill>
          <a:ln w="1270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F22B641-EDE2-BE4C-B46B-75CA1DC2CFDE}"/>
              </a:ext>
            </a:extLst>
          </p:cNvPr>
          <p:cNvSpPr txBox="1"/>
          <p:nvPr/>
        </p:nvSpPr>
        <p:spPr>
          <a:xfrm>
            <a:off x="3052503" y="3135365"/>
            <a:ext cx="1258496" cy="738664"/>
          </a:xfrm>
          <a:prstGeom prst="rect">
            <a:avLst/>
          </a:prstGeom>
          <a:noFill/>
          <a:ln>
            <a:noFill/>
          </a:ln>
        </p:spPr>
        <p:txBody>
          <a:bodyPr wrap="square" rtlCol="0">
            <a:spAutoFit/>
          </a:bodyPr>
          <a:lstStyle/>
          <a:p>
            <a:pPr lvl="0"/>
            <a:r>
              <a:rPr lang="en-US" sz="1400" dirty="0">
                <a:solidFill>
                  <a:schemeClr val="tx2"/>
                </a:solidFill>
              </a:rPr>
              <a:t>Child and</a:t>
            </a:r>
          </a:p>
          <a:p>
            <a:pPr lvl="0"/>
            <a:r>
              <a:rPr lang="en-US" sz="1400" dirty="0">
                <a:solidFill>
                  <a:schemeClr val="tx2"/>
                </a:solidFill>
              </a:rPr>
              <a:t>adolescent</a:t>
            </a:r>
          </a:p>
          <a:p>
            <a:pPr lvl="0"/>
            <a:r>
              <a:rPr lang="en-US" sz="1400" dirty="0">
                <a:solidFill>
                  <a:schemeClr val="tx2"/>
                </a:solidFill>
              </a:rPr>
              <a:t>development</a:t>
            </a:r>
            <a:endParaRPr lang="en-US" sz="1100" dirty="0">
              <a:solidFill>
                <a:schemeClr val="tx2"/>
              </a:solidFill>
            </a:endParaRPr>
          </a:p>
        </p:txBody>
      </p:sp>
      <p:sp>
        <p:nvSpPr>
          <p:cNvPr id="39" name="TextBox 38">
            <a:extLst>
              <a:ext uri="{FF2B5EF4-FFF2-40B4-BE49-F238E27FC236}">
                <a16:creationId xmlns:a16="http://schemas.microsoft.com/office/drawing/2014/main" id="{628011F5-E2A5-2F45-8064-81A09CCDB88B}"/>
              </a:ext>
            </a:extLst>
          </p:cNvPr>
          <p:cNvSpPr txBox="1"/>
          <p:nvPr/>
        </p:nvSpPr>
        <p:spPr>
          <a:xfrm>
            <a:off x="4233936" y="3362339"/>
            <a:ext cx="1258496" cy="307777"/>
          </a:xfrm>
          <a:prstGeom prst="rect">
            <a:avLst/>
          </a:prstGeom>
          <a:noFill/>
          <a:ln>
            <a:noFill/>
          </a:ln>
        </p:spPr>
        <p:txBody>
          <a:bodyPr wrap="square" rtlCol="0">
            <a:spAutoFit/>
          </a:bodyPr>
          <a:lstStyle/>
          <a:p>
            <a:pPr lvl="0" algn="ctr"/>
            <a:r>
              <a:rPr lang="en-US" sz="1400" dirty="0">
                <a:solidFill>
                  <a:schemeClr val="tx2"/>
                </a:solidFill>
              </a:rPr>
              <a:t>Planning</a:t>
            </a:r>
            <a:endParaRPr lang="en-US" sz="1100" dirty="0">
              <a:solidFill>
                <a:schemeClr val="tx2"/>
              </a:solidFill>
            </a:endParaRPr>
          </a:p>
        </p:txBody>
      </p:sp>
      <p:sp>
        <p:nvSpPr>
          <p:cNvPr id="6" name="Cloud Callout 10">
            <a:extLst>
              <a:ext uri="{FF2B5EF4-FFF2-40B4-BE49-F238E27FC236}">
                <a16:creationId xmlns:a16="http://schemas.microsoft.com/office/drawing/2014/main" id="{91123825-7EA6-47B8-A928-6B5F6C8D409D}"/>
              </a:ext>
            </a:extLst>
          </p:cNvPr>
          <p:cNvSpPr/>
          <p:nvPr/>
        </p:nvSpPr>
        <p:spPr>
          <a:xfrm>
            <a:off x="9574511" y="743718"/>
            <a:ext cx="2392899" cy="1345870"/>
          </a:xfrm>
          <a:prstGeom prst="cloudCallout">
            <a:avLst>
              <a:gd name="adj1" fmla="val -40951"/>
              <a:gd name="adj2" fmla="val 82788"/>
            </a:avLst>
          </a:prstGeom>
          <a:solidFill>
            <a:schemeClr val="accent3">
              <a:lumMod val="20000"/>
              <a:lumOff val="80000"/>
            </a:schemeClr>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Mustn’t forget SEND!</a:t>
            </a:r>
          </a:p>
        </p:txBody>
      </p:sp>
      <p:sp>
        <p:nvSpPr>
          <p:cNvPr id="28" name="5-Point Star 43">
            <a:extLst>
              <a:ext uri="{FF2B5EF4-FFF2-40B4-BE49-F238E27FC236}">
                <a16:creationId xmlns:a16="http://schemas.microsoft.com/office/drawing/2014/main" id="{BA2A6FE6-29D1-4824-A2EE-54D1F40495ED}"/>
              </a:ext>
            </a:extLst>
          </p:cNvPr>
          <p:cNvSpPr/>
          <p:nvPr/>
        </p:nvSpPr>
        <p:spPr>
          <a:xfrm>
            <a:off x="4765396" y="3852505"/>
            <a:ext cx="469091" cy="467521"/>
          </a:xfrm>
          <a:prstGeom prst="star5">
            <a:avLst/>
          </a:prstGeom>
          <a:solidFill>
            <a:srgbClr val="EEECE1"/>
          </a:solidFill>
          <a:ln w="127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67C9EAB-0429-0D45-8809-E7B394DBFE91}"/>
              </a:ext>
            </a:extLst>
          </p:cNvPr>
          <p:cNvSpPr/>
          <p:nvPr/>
        </p:nvSpPr>
        <p:spPr>
          <a:xfrm>
            <a:off x="5651909" y="3135365"/>
            <a:ext cx="922047" cy="738664"/>
          </a:xfrm>
          <a:prstGeom prst="rect">
            <a:avLst/>
          </a:prstGeom>
        </p:spPr>
        <p:txBody>
          <a:bodyPr wrap="none">
            <a:spAutoFit/>
          </a:bodyPr>
          <a:lstStyle/>
          <a:p>
            <a:r>
              <a:rPr lang="en-US" sz="1400" dirty="0">
                <a:solidFill>
                  <a:schemeClr val="tx2"/>
                </a:solidFill>
              </a:rPr>
              <a:t>Evidence</a:t>
            </a:r>
          </a:p>
          <a:p>
            <a:r>
              <a:rPr lang="en-US" sz="1400" dirty="0">
                <a:solidFill>
                  <a:schemeClr val="tx2"/>
                </a:solidFill>
              </a:rPr>
              <a:t>informed</a:t>
            </a:r>
          </a:p>
          <a:p>
            <a:r>
              <a:rPr lang="en-US" sz="1400" dirty="0">
                <a:solidFill>
                  <a:schemeClr val="tx2"/>
                </a:solidFill>
              </a:rPr>
              <a:t>teaching</a:t>
            </a:r>
          </a:p>
        </p:txBody>
      </p:sp>
      <p:sp>
        <p:nvSpPr>
          <p:cNvPr id="4" name="Rectangle 3">
            <a:extLst>
              <a:ext uri="{FF2B5EF4-FFF2-40B4-BE49-F238E27FC236}">
                <a16:creationId xmlns:a16="http://schemas.microsoft.com/office/drawing/2014/main" id="{D70BEB9D-7384-5A41-8F2A-942C629B9D5E}"/>
              </a:ext>
            </a:extLst>
          </p:cNvPr>
          <p:cNvSpPr/>
          <p:nvPr/>
        </p:nvSpPr>
        <p:spPr>
          <a:xfrm>
            <a:off x="6789998" y="3362339"/>
            <a:ext cx="1160895" cy="307777"/>
          </a:xfrm>
          <a:prstGeom prst="rect">
            <a:avLst/>
          </a:prstGeom>
        </p:spPr>
        <p:txBody>
          <a:bodyPr wrap="none">
            <a:spAutoFit/>
          </a:bodyPr>
          <a:lstStyle/>
          <a:p>
            <a:r>
              <a:rPr lang="en-US" sz="1400" dirty="0">
                <a:solidFill>
                  <a:schemeClr val="tx2"/>
                </a:solidFill>
              </a:rPr>
              <a:t>Assessment</a:t>
            </a:r>
            <a:endParaRPr lang="en-US" dirty="0">
              <a:solidFill>
                <a:schemeClr val="tx2"/>
              </a:solidFill>
            </a:endParaRPr>
          </a:p>
        </p:txBody>
      </p:sp>
      <p:sp>
        <p:nvSpPr>
          <p:cNvPr id="40" name="Rectangle 39">
            <a:extLst>
              <a:ext uri="{FF2B5EF4-FFF2-40B4-BE49-F238E27FC236}">
                <a16:creationId xmlns:a16="http://schemas.microsoft.com/office/drawing/2014/main" id="{63AA8F2F-A1F6-EC4E-BE4F-9A2A4A0556E7}"/>
              </a:ext>
            </a:extLst>
          </p:cNvPr>
          <p:cNvSpPr/>
          <p:nvPr/>
        </p:nvSpPr>
        <p:spPr>
          <a:xfrm>
            <a:off x="7957524" y="3362339"/>
            <a:ext cx="1170513" cy="307777"/>
          </a:xfrm>
          <a:prstGeom prst="rect">
            <a:avLst/>
          </a:prstGeom>
        </p:spPr>
        <p:txBody>
          <a:bodyPr wrap="none">
            <a:spAutoFit/>
          </a:bodyPr>
          <a:lstStyle/>
          <a:p>
            <a:r>
              <a:rPr lang="en-US" sz="1400" dirty="0">
                <a:solidFill>
                  <a:schemeClr val="tx2"/>
                </a:solidFill>
              </a:rPr>
              <a:t>Professional</a:t>
            </a:r>
            <a:endParaRPr lang="en-US" dirty="0">
              <a:solidFill>
                <a:schemeClr val="tx2"/>
              </a:solidFill>
            </a:endParaRPr>
          </a:p>
        </p:txBody>
      </p:sp>
      <p:sp>
        <p:nvSpPr>
          <p:cNvPr id="41" name="Rectangle 40">
            <a:extLst>
              <a:ext uri="{FF2B5EF4-FFF2-40B4-BE49-F238E27FC236}">
                <a16:creationId xmlns:a16="http://schemas.microsoft.com/office/drawing/2014/main" id="{EC3CDCD0-727C-A348-BB37-D2CCEF681E24}"/>
              </a:ext>
            </a:extLst>
          </p:cNvPr>
          <p:cNvSpPr/>
          <p:nvPr/>
        </p:nvSpPr>
        <p:spPr>
          <a:xfrm>
            <a:off x="9168977" y="3362339"/>
            <a:ext cx="1285865" cy="307777"/>
          </a:xfrm>
          <a:prstGeom prst="rect">
            <a:avLst/>
          </a:prstGeom>
        </p:spPr>
        <p:txBody>
          <a:bodyPr wrap="none">
            <a:spAutoFit/>
          </a:bodyPr>
          <a:lstStyle/>
          <a:p>
            <a:r>
              <a:rPr lang="en-US" sz="1400" dirty="0">
                <a:solidFill>
                  <a:schemeClr val="tx2"/>
                </a:solidFill>
              </a:rPr>
              <a:t>Differentiation</a:t>
            </a:r>
            <a:endParaRPr lang="en-US" dirty="0">
              <a:solidFill>
                <a:schemeClr val="tx2"/>
              </a:solidFill>
            </a:endParaRPr>
          </a:p>
        </p:txBody>
      </p:sp>
      <p:sp>
        <p:nvSpPr>
          <p:cNvPr id="42" name="Rectangle 41">
            <a:extLst>
              <a:ext uri="{FF2B5EF4-FFF2-40B4-BE49-F238E27FC236}">
                <a16:creationId xmlns:a16="http://schemas.microsoft.com/office/drawing/2014/main" id="{EE42CD8E-19C7-0540-98D8-84E555CEC59C}"/>
              </a:ext>
            </a:extLst>
          </p:cNvPr>
          <p:cNvSpPr/>
          <p:nvPr/>
        </p:nvSpPr>
        <p:spPr>
          <a:xfrm>
            <a:off x="10605859" y="3362339"/>
            <a:ext cx="684803" cy="307777"/>
          </a:xfrm>
          <a:prstGeom prst="rect">
            <a:avLst/>
          </a:prstGeom>
        </p:spPr>
        <p:txBody>
          <a:bodyPr wrap="none">
            <a:spAutoFit/>
          </a:bodyPr>
          <a:lstStyle/>
          <a:p>
            <a:pPr algn="ctr"/>
            <a:r>
              <a:rPr lang="en-US" sz="1400" dirty="0">
                <a:solidFill>
                  <a:schemeClr val="tx2"/>
                </a:solidFill>
              </a:rPr>
              <a:t>SEND</a:t>
            </a:r>
            <a:endParaRPr lang="en-US" dirty="0">
              <a:solidFill>
                <a:schemeClr val="tx2"/>
              </a:solidFill>
            </a:endParaRPr>
          </a:p>
        </p:txBody>
      </p:sp>
    </p:spTree>
    <p:custDataLst>
      <p:tags r:id="rId1"/>
    </p:custDataLst>
    <p:extLst>
      <p:ext uri="{BB962C8B-B14F-4D97-AF65-F5344CB8AC3E}">
        <p14:creationId xmlns:p14="http://schemas.microsoft.com/office/powerpoint/2010/main" val="140469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Built in, not bolted on</a:t>
            </a:r>
          </a:p>
        </p:txBody>
      </p:sp>
      <p:sp>
        <p:nvSpPr>
          <p:cNvPr id="11" name="TextBox 10">
            <a:extLst>
              <a:ext uri="{FF2B5EF4-FFF2-40B4-BE49-F238E27FC236}">
                <a16:creationId xmlns:a16="http://schemas.microsoft.com/office/drawing/2014/main" id="{EC1F8EF9-7EF5-4BE2-A585-C8F9C1EBA47D}"/>
              </a:ext>
            </a:extLst>
          </p:cNvPr>
          <p:cNvSpPr txBox="1"/>
          <p:nvPr/>
        </p:nvSpPr>
        <p:spPr>
          <a:xfrm>
            <a:off x="6535271" y="5989385"/>
            <a:ext cx="5656729" cy="461665"/>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Build in those who find learning difficult.</a:t>
            </a:r>
          </a:p>
        </p:txBody>
      </p:sp>
      <p:sp>
        <p:nvSpPr>
          <p:cNvPr id="3" name="Oval 2">
            <a:extLst>
              <a:ext uri="{FF2B5EF4-FFF2-40B4-BE49-F238E27FC236}">
                <a16:creationId xmlns:a16="http://schemas.microsoft.com/office/drawing/2014/main" id="{DFEA32BE-F1D2-654E-9BF7-DB7CF84DE922}"/>
              </a:ext>
            </a:extLst>
          </p:cNvPr>
          <p:cNvSpPr/>
          <p:nvPr/>
        </p:nvSpPr>
        <p:spPr>
          <a:xfrm>
            <a:off x="2271576" y="856622"/>
            <a:ext cx="2730730" cy="2501153"/>
          </a:xfrm>
          <a:prstGeom prst="ellipse">
            <a:avLst/>
          </a:prstGeom>
          <a:solidFill>
            <a:srgbClr val="006F8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p>
          <a:p>
            <a:r>
              <a:rPr lang="en-US" b="1" dirty="0"/>
              <a:t>Curriculum </a:t>
            </a:r>
          </a:p>
          <a:p>
            <a:r>
              <a:rPr lang="en-US" b="1" dirty="0"/>
              <a:t>Intent</a:t>
            </a:r>
          </a:p>
          <a:p>
            <a:endParaRPr lang="en-US" dirty="0"/>
          </a:p>
          <a:p>
            <a:endParaRPr lang="en-US" dirty="0"/>
          </a:p>
        </p:txBody>
      </p:sp>
      <p:sp>
        <p:nvSpPr>
          <p:cNvPr id="6" name="Oval 5">
            <a:extLst>
              <a:ext uri="{FF2B5EF4-FFF2-40B4-BE49-F238E27FC236}">
                <a16:creationId xmlns:a16="http://schemas.microsoft.com/office/drawing/2014/main" id="{180EC720-EFEA-B346-9D0F-36F9152D0A77}"/>
              </a:ext>
            </a:extLst>
          </p:cNvPr>
          <p:cNvSpPr/>
          <p:nvPr/>
        </p:nvSpPr>
        <p:spPr>
          <a:xfrm>
            <a:off x="4385494" y="847165"/>
            <a:ext cx="2730730" cy="2501153"/>
          </a:xfrm>
          <a:prstGeom prst="ellipse">
            <a:avLst/>
          </a:prstGeom>
          <a:solidFill>
            <a:srgbClr val="548B75">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t>Assessment</a:t>
            </a:r>
          </a:p>
          <a:p>
            <a:pPr algn="r"/>
            <a:endParaRPr lang="en-US" dirty="0"/>
          </a:p>
          <a:p>
            <a:pPr algn="r"/>
            <a:endParaRPr lang="en-US" dirty="0"/>
          </a:p>
        </p:txBody>
      </p:sp>
      <p:sp>
        <p:nvSpPr>
          <p:cNvPr id="7" name="Oval 6">
            <a:extLst>
              <a:ext uri="{FF2B5EF4-FFF2-40B4-BE49-F238E27FC236}">
                <a16:creationId xmlns:a16="http://schemas.microsoft.com/office/drawing/2014/main" id="{A26A9842-1677-7B44-BC23-6B21CC1C5D96}"/>
              </a:ext>
            </a:extLst>
          </p:cNvPr>
          <p:cNvSpPr/>
          <p:nvPr/>
        </p:nvSpPr>
        <p:spPr>
          <a:xfrm>
            <a:off x="5169906" y="2540577"/>
            <a:ext cx="2730730" cy="2501153"/>
          </a:xfrm>
          <a:prstGeom prst="ellipse">
            <a:avLst/>
          </a:prstGeom>
          <a:solidFill>
            <a:srgbClr val="9C6D86">
              <a:alpha val="7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a:p>
            <a:pPr algn="r"/>
            <a:r>
              <a:rPr lang="en-US" b="1" dirty="0"/>
              <a:t>Sequencing  teaching </a:t>
            </a:r>
          </a:p>
          <a:p>
            <a:pPr algn="r"/>
            <a:r>
              <a:rPr lang="en-US" b="1" dirty="0"/>
              <a:t>and learning</a:t>
            </a:r>
          </a:p>
        </p:txBody>
      </p:sp>
      <p:sp>
        <p:nvSpPr>
          <p:cNvPr id="8" name="Oval 7">
            <a:extLst>
              <a:ext uri="{FF2B5EF4-FFF2-40B4-BE49-F238E27FC236}">
                <a16:creationId xmlns:a16="http://schemas.microsoft.com/office/drawing/2014/main" id="{B3AB6332-5CCB-D748-8864-EBAEA7F005B0}"/>
              </a:ext>
            </a:extLst>
          </p:cNvPr>
          <p:cNvSpPr/>
          <p:nvPr/>
        </p:nvSpPr>
        <p:spPr>
          <a:xfrm>
            <a:off x="1487164" y="2540577"/>
            <a:ext cx="2730730" cy="2501153"/>
          </a:xfrm>
          <a:prstGeom prst="ellipse">
            <a:avLst/>
          </a:prstGeom>
          <a:solidFill>
            <a:srgbClr val="5C8EB8">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r>
              <a:rPr lang="en-US" b="1" dirty="0"/>
              <a:t>Feedback</a:t>
            </a:r>
          </a:p>
        </p:txBody>
      </p:sp>
      <p:sp>
        <p:nvSpPr>
          <p:cNvPr id="10" name="Oval 9">
            <a:extLst>
              <a:ext uri="{FF2B5EF4-FFF2-40B4-BE49-F238E27FC236}">
                <a16:creationId xmlns:a16="http://schemas.microsoft.com/office/drawing/2014/main" id="{898A857E-7A04-294D-B599-B94C44DD2EC6}"/>
              </a:ext>
            </a:extLst>
          </p:cNvPr>
          <p:cNvSpPr/>
          <p:nvPr/>
        </p:nvSpPr>
        <p:spPr>
          <a:xfrm>
            <a:off x="3371994" y="3869215"/>
            <a:ext cx="2730730" cy="2501153"/>
          </a:xfrm>
          <a:prstGeom prst="ellipse">
            <a:avLst/>
          </a:prstGeom>
          <a:solidFill>
            <a:srgbClr val="007774">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b="1" dirty="0"/>
              <a:t>Making judgements</a:t>
            </a:r>
          </a:p>
        </p:txBody>
      </p:sp>
      <p:sp>
        <p:nvSpPr>
          <p:cNvPr id="12" name="Oval 11">
            <a:extLst>
              <a:ext uri="{FF2B5EF4-FFF2-40B4-BE49-F238E27FC236}">
                <a16:creationId xmlns:a16="http://schemas.microsoft.com/office/drawing/2014/main" id="{E147B094-AD4F-8F48-9153-0A6957995926}"/>
              </a:ext>
            </a:extLst>
          </p:cNvPr>
          <p:cNvSpPr/>
          <p:nvPr/>
        </p:nvSpPr>
        <p:spPr>
          <a:xfrm>
            <a:off x="3328535" y="2427673"/>
            <a:ext cx="2730730" cy="2501153"/>
          </a:xfrm>
          <a:prstGeom prst="ellipse">
            <a:avLst/>
          </a:prstGeom>
          <a:solidFill>
            <a:srgbClr val="FFFFFF">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75000"/>
                  </a:schemeClr>
                </a:solidFill>
              </a:rPr>
              <a:t>Our students</a:t>
            </a:r>
          </a:p>
          <a:p>
            <a:pPr algn="ctr"/>
            <a:endParaRPr lang="en-US" b="1" dirty="0">
              <a:solidFill>
                <a:schemeClr val="accent6">
                  <a:lumMod val="75000"/>
                </a:schemeClr>
              </a:solidFill>
            </a:endParaRPr>
          </a:p>
          <a:p>
            <a:pPr algn="ctr"/>
            <a:r>
              <a:rPr lang="en-US" sz="1600" i="1" dirty="0">
                <a:solidFill>
                  <a:schemeClr val="accent6">
                    <a:lumMod val="75000"/>
                  </a:schemeClr>
                </a:solidFill>
              </a:rPr>
              <a:t>Working together to ensure that every day, in every classroom, ever student is learning and achieving.</a:t>
            </a:r>
            <a:endParaRPr lang="en-US" sz="1600" dirty="0">
              <a:solidFill>
                <a:schemeClr val="accent6">
                  <a:lumMod val="75000"/>
                </a:schemeClr>
              </a:solidFill>
            </a:endParaRPr>
          </a:p>
        </p:txBody>
      </p:sp>
    </p:spTree>
    <p:custDataLst>
      <p:tags r:id="rId1"/>
    </p:custDataLst>
    <p:extLst>
      <p:ext uri="{BB962C8B-B14F-4D97-AF65-F5344CB8AC3E}">
        <p14:creationId xmlns:p14="http://schemas.microsoft.com/office/powerpoint/2010/main" val="1861909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The trajectory towards adaptive expertise</a:t>
            </a:r>
          </a:p>
        </p:txBody>
      </p:sp>
      <p:sp>
        <p:nvSpPr>
          <p:cNvPr id="21" name="Rectangle 20">
            <a:extLst>
              <a:ext uri="{FF2B5EF4-FFF2-40B4-BE49-F238E27FC236}">
                <a16:creationId xmlns:a16="http://schemas.microsoft.com/office/drawing/2014/main" id="{14C0B5D8-5CD6-1245-995B-0A10F9A91365}"/>
              </a:ext>
            </a:extLst>
          </p:cNvPr>
          <p:cNvSpPr/>
          <p:nvPr/>
        </p:nvSpPr>
        <p:spPr>
          <a:xfrm>
            <a:off x="1437613" y="1008529"/>
            <a:ext cx="5701544" cy="4840941"/>
          </a:xfrm>
          <a:prstGeom prst="rect">
            <a:avLst/>
          </a:prstGeom>
          <a:solidFill>
            <a:schemeClr val="bg1"/>
          </a:solidFill>
          <a:ln w="285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31F1B0-CF88-604E-BDF9-690083C52354}"/>
              </a:ext>
            </a:extLst>
          </p:cNvPr>
          <p:cNvSpPr txBox="1"/>
          <p:nvPr/>
        </p:nvSpPr>
        <p:spPr>
          <a:xfrm rot="16200000">
            <a:off x="224211" y="3370740"/>
            <a:ext cx="1616767" cy="461665"/>
          </a:xfrm>
          <a:prstGeom prst="rect">
            <a:avLst/>
          </a:prstGeom>
          <a:noFill/>
        </p:spPr>
        <p:txBody>
          <a:bodyPr wrap="square" rtlCol="0">
            <a:spAutoFit/>
          </a:bodyPr>
          <a:lstStyle/>
          <a:p>
            <a:r>
              <a:rPr lang="en-US" sz="2400" dirty="0">
                <a:solidFill>
                  <a:schemeClr val="tx2"/>
                </a:solidFill>
              </a:rPr>
              <a:t>Innovation</a:t>
            </a:r>
          </a:p>
        </p:txBody>
      </p:sp>
      <p:cxnSp>
        <p:nvCxnSpPr>
          <p:cNvPr id="5" name="Straight Arrow Connector 4">
            <a:extLst>
              <a:ext uri="{FF2B5EF4-FFF2-40B4-BE49-F238E27FC236}">
                <a16:creationId xmlns:a16="http://schemas.microsoft.com/office/drawing/2014/main" id="{FB7623BA-53F5-CB42-96C5-4F7104C5E647}"/>
              </a:ext>
            </a:extLst>
          </p:cNvPr>
          <p:cNvCxnSpPr>
            <a:cxnSpLocks/>
            <a:stCxn id="3" idx="3"/>
          </p:cNvCxnSpPr>
          <p:nvPr/>
        </p:nvCxnSpPr>
        <p:spPr>
          <a:xfrm flipV="1">
            <a:off x="1032595" y="1004501"/>
            <a:ext cx="0" cy="1788688"/>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1938E33-2AD0-C241-9876-BC40EB5C2108}"/>
              </a:ext>
            </a:extLst>
          </p:cNvPr>
          <p:cNvCxnSpPr>
            <a:cxnSpLocks/>
            <a:stCxn id="3" idx="1"/>
          </p:cNvCxnSpPr>
          <p:nvPr/>
        </p:nvCxnSpPr>
        <p:spPr>
          <a:xfrm flipH="1">
            <a:off x="1032594" y="4409956"/>
            <a:ext cx="1" cy="1529515"/>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8BE4722-D5BD-C74A-A1D3-2B87F74B9554}"/>
              </a:ext>
            </a:extLst>
          </p:cNvPr>
          <p:cNvSpPr txBox="1"/>
          <p:nvPr/>
        </p:nvSpPr>
        <p:spPr>
          <a:xfrm>
            <a:off x="3540007" y="5939471"/>
            <a:ext cx="1496756" cy="461665"/>
          </a:xfrm>
          <a:prstGeom prst="rect">
            <a:avLst/>
          </a:prstGeom>
          <a:noFill/>
        </p:spPr>
        <p:txBody>
          <a:bodyPr wrap="none" rtlCol="0">
            <a:spAutoFit/>
          </a:bodyPr>
          <a:lstStyle/>
          <a:p>
            <a:r>
              <a:rPr lang="en-US" sz="2400" dirty="0">
                <a:solidFill>
                  <a:schemeClr val="tx2"/>
                </a:solidFill>
              </a:rPr>
              <a:t>Efficiency</a:t>
            </a:r>
          </a:p>
        </p:txBody>
      </p:sp>
      <p:cxnSp>
        <p:nvCxnSpPr>
          <p:cNvPr id="24" name="Straight Arrow Connector 23">
            <a:extLst>
              <a:ext uri="{FF2B5EF4-FFF2-40B4-BE49-F238E27FC236}">
                <a16:creationId xmlns:a16="http://schemas.microsoft.com/office/drawing/2014/main" id="{ED2B427A-21B4-3A42-8C28-1A7705DA12EB}"/>
              </a:ext>
            </a:extLst>
          </p:cNvPr>
          <p:cNvCxnSpPr>
            <a:cxnSpLocks/>
            <a:stCxn id="23" idx="3"/>
          </p:cNvCxnSpPr>
          <p:nvPr/>
        </p:nvCxnSpPr>
        <p:spPr>
          <a:xfrm>
            <a:off x="5036763" y="6170304"/>
            <a:ext cx="2102394" cy="0"/>
          </a:xfrm>
          <a:prstGeom prst="straightConnector1">
            <a:avLst/>
          </a:prstGeom>
          <a:ln w="190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8CDD864-7654-104E-A800-CBD53DE04503}"/>
              </a:ext>
            </a:extLst>
          </p:cNvPr>
          <p:cNvCxnSpPr>
            <a:cxnSpLocks/>
          </p:cNvCxnSpPr>
          <p:nvPr/>
        </p:nvCxnSpPr>
        <p:spPr>
          <a:xfrm flipH="1" flipV="1">
            <a:off x="1437613" y="6170305"/>
            <a:ext cx="2056956" cy="2476"/>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E48F9CC5-2D30-8A4D-B6F7-040B193F88C1}"/>
              </a:ext>
            </a:extLst>
          </p:cNvPr>
          <p:cNvSpPr txBox="1"/>
          <p:nvPr/>
        </p:nvSpPr>
        <p:spPr>
          <a:xfrm>
            <a:off x="5980666" y="5000008"/>
            <a:ext cx="1069524" cy="707886"/>
          </a:xfrm>
          <a:prstGeom prst="rect">
            <a:avLst/>
          </a:prstGeom>
          <a:noFill/>
        </p:spPr>
        <p:txBody>
          <a:bodyPr wrap="none" rtlCol="0">
            <a:spAutoFit/>
          </a:bodyPr>
          <a:lstStyle/>
          <a:p>
            <a:pPr algn="ctr"/>
            <a:r>
              <a:rPr lang="en-US" sz="2000" dirty="0">
                <a:solidFill>
                  <a:schemeClr val="tx2"/>
                </a:solidFill>
              </a:rPr>
              <a:t>Routine</a:t>
            </a:r>
          </a:p>
          <a:p>
            <a:pPr algn="ctr"/>
            <a:r>
              <a:rPr lang="en-US" sz="2000" dirty="0">
                <a:solidFill>
                  <a:schemeClr val="tx2"/>
                </a:solidFill>
              </a:rPr>
              <a:t>expert</a:t>
            </a:r>
          </a:p>
        </p:txBody>
      </p:sp>
      <p:sp>
        <p:nvSpPr>
          <p:cNvPr id="33" name="TextBox 32">
            <a:extLst>
              <a:ext uri="{FF2B5EF4-FFF2-40B4-BE49-F238E27FC236}">
                <a16:creationId xmlns:a16="http://schemas.microsoft.com/office/drawing/2014/main" id="{D6D005D9-8800-FD44-A71B-F70D923F280C}"/>
              </a:ext>
            </a:extLst>
          </p:cNvPr>
          <p:cNvSpPr txBox="1"/>
          <p:nvPr/>
        </p:nvSpPr>
        <p:spPr>
          <a:xfrm>
            <a:off x="1555434" y="1034839"/>
            <a:ext cx="1351652" cy="707886"/>
          </a:xfrm>
          <a:prstGeom prst="rect">
            <a:avLst/>
          </a:prstGeom>
          <a:noFill/>
        </p:spPr>
        <p:txBody>
          <a:bodyPr wrap="none" rtlCol="0">
            <a:spAutoFit/>
          </a:bodyPr>
          <a:lstStyle/>
          <a:p>
            <a:pPr algn="ctr"/>
            <a:r>
              <a:rPr lang="en-US" sz="2000" dirty="0">
                <a:solidFill>
                  <a:schemeClr val="tx2"/>
                </a:solidFill>
              </a:rPr>
              <a:t>Frustrated</a:t>
            </a:r>
          </a:p>
          <a:p>
            <a:pPr algn="ctr"/>
            <a:r>
              <a:rPr lang="en-US" sz="2000" dirty="0">
                <a:solidFill>
                  <a:schemeClr val="tx2"/>
                </a:solidFill>
              </a:rPr>
              <a:t>novice</a:t>
            </a:r>
          </a:p>
        </p:txBody>
      </p:sp>
      <p:sp>
        <p:nvSpPr>
          <p:cNvPr id="34" name="TextBox 33">
            <a:extLst>
              <a:ext uri="{FF2B5EF4-FFF2-40B4-BE49-F238E27FC236}">
                <a16:creationId xmlns:a16="http://schemas.microsoft.com/office/drawing/2014/main" id="{B67E38C7-45B0-CC49-89D7-B0C8A165DBFC}"/>
              </a:ext>
            </a:extLst>
          </p:cNvPr>
          <p:cNvSpPr txBox="1"/>
          <p:nvPr/>
        </p:nvSpPr>
        <p:spPr>
          <a:xfrm>
            <a:off x="5855632" y="1039256"/>
            <a:ext cx="1183337" cy="707886"/>
          </a:xfrm>
          <a:prstGeom prst="rect">
            <a:avLst/>
          </a:prstGeom>
          <a:noFill/>
        </p:spPr>
        <p:txBody>
          <a:bodyPr wrap="none" rtlCol="0">
            <a:spAutoFit/>
          </a:bodyPr>
          <a:lstStyle/>
          <a:p>
            <a:pPr algn="ctr"/>
            <a:r>
              <a:rPr lang="en-US" sz="2000" dirty="0">
                <a:solidFill>
                  <a:schemeClr val="tx2"/>
                </a:solidFill>
              </a:rPr>
              <a:t>Adaptive</a:t>
            </a:r>
          </a:p>
          <a:p>
            <a:pPr algn="ctr"/>
            <a:r>
              <a:rPr lang="en-US" sz="2000" dirty="0">
                <a:solidFill>
                  <a:schemeClr val="tx2"/>
                </a:solidFill>
              </a:rPr>
              <a:t>expert</a:t>
            </a:r>
          </a:p>
        </p:txBody>
      </p:sp>
      <p:sp>
        <p:nvSpPr>
          <p:cNvPr id="35" name="Rectangle 34">
            <a:extLst>
              <a:ext uri="{FF2B5EF4-FFF2-40B4-BE49-F238E27FC236}">
                <a16:creationId xmlns:a16="http://schemas.microsoft.com/office/drawing/2014/main" id="{9D4A727C-00D9-2746-A590-4687BB366AC5}"/>
              </a:ext>
            </a:extLst>
          </p:cNvPr>
          <p:cNvSpPr/>
          <p:nvPr/>
        </p:nvSpPr>
        <p:spPr>
          <a:xfrm rot="19228296">
            <a:off x="2147053" y="3401516"/>
            <a:ext cx="3761094" cy="400110"/>
          </a:xfrm>
          <a:prstGeom prst="rect">
            <a:avLst/>
          </a:prstGeom>
        </p:spPr>
        <p:txBody>
          <a:bodyPr wrap="square">
            <a:spAutoFit/>
          </a:bodyPr>
          <a:lstStyle/>
          <a:p>
            <a:r>
              <a:rPr lang="en-US" sz="2000" b="1" dirty="0">
                <a:solidFill>
                  <a:schemeClr val="tx2"/>
                </a:solidFill>
              </a:rPr>
              <a:t>Optimal Adaptability Corridor</a:t>
            </a:r>
            <a:endParaRPr lang="en-US" sz="2000" b="1" dirty="0"/>
          </a:p>
        </p:txBody>
      </p:sp>
      <p:cxnSp>
        <p:nvCxnSpPr>
          <p:cNvPr id="37" name="Straight Connector 36">
            <a:extLst>
              <a:ext uri="{FF2B5EF4-FFF2-40B4-BE49-F238E27FC236}">
                <a16:creationId xmlns:a16="http://schemas.microsoft.com/office/drawing/2014/main" id="{6E1472EC-1FFE-3347-A0B5-B2D9AF3CABF3}"/>
              </a:ext>
            </a:extLst>
          </p:cNvPr>
          <p:cNvCxnSpPr>
            <a:cxnSpLocks/>
          </p:cNvCxnSpPr>
          <p:nvPr/>
        </p:nvCxnSpPr>
        <p:spPr>
          <a:xfrm flipV="1">
            <a:off x="2363949" y="2366681"/>
            <a:ext cx="3616717" cy="2987271"/>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B9E2E5F-8C71-CC45-AB38-F8AE1528FBA8}"/>
              </a:ext>
            </a:extLst>
          </p:cNvPr>
          <p:cNvCxnSpPr>
            <a:cxnSpLocks/>
          </p:cNvCxnSpPr>
          <p:nvPr/>
        </p:nvCxnSpPr>
        <p:spPr>
          <a:xfrm flipV="1">
            <a:off x="2090876" y="1896430"/>
            <a:ext cx="3622901" cy="2962003"/>
          </a:xfrm>
          <a:prstGeom prst="line">
            <a:avLst/>
          </a:prstGeom>
          <a:ln w="28575">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7E5062D4-D343-C54B-84EE-42459EE4B745}"/>
              </a:ext>
            </a:extLst>
          </p:cNvPr>
          <p:cNvSpPr txBox="1"/>
          <p:nvPr/>
        </p:nvSpPr>
        <p:spPr>
          <a:xfrm>
            <a:off x="7841799" y="2632075"/>
            <a:ext cx="3800823" cy="1938992"/>
          </a:xfrm>
          <a:prstGeom prst="rect">
            <a:avLst/>
          </a:prstGeom>
          <a:noFill/>
        </p:spPr>
        <p:txBody>
          <a:bodyPr wrap="square" rtlCol="0">
            <a:spAutoFit/>
          </a:bodyPr>
          <a:lstStyle/>
          <a:p>
            <a:pPr algn="ctr"/>
            <a:r>
              <a:rPr lang="en-US" sz="2400" i="1" dirty="0"/>
              <a:t>The trajectory toward adaptive expertise balances efficiency and innovation via the optimal adaptability corridor.</a:t>
            </a:r>
          </a:p>
        </p:txBody>
      </p:sp>
      <p:sp>
        <p:nvSpPr>
          <p:cNvPr id="57" name="TextBox 56">
            <a:extLst>
              <a:ext uri="{FF2B5EF4-FFF2-40B4-BE49-F238E27FC236}">
                <a16:creationId xmlns:a16="http://schemas.microsoft.com/office/drawing/2014/main" id="{163D8F5E-70AC-3B4B-957A-8124E3D89ED6}"/>
              </a:ext>
            </a:extLst>
          </p:cNvPr>
          <p:cNvSpPr txBox="1"/>
          <p:nvPr/>
        </p:nvSpPr>
        <p:spPr>
          <a:xfrm>
            <a:off x="0" y="6531346"/>
            <a:ext cx="11872140" cy="261610"/>
          </a:xfrm>
          <a:prstGeom prst="rect">
            <a:avLst/>
          </a:prstGeom>
          <a:noFill/>
        </p:spPr>
        <p:txBody>
          <a:bodyPr wrap="square" rtlCol="0">
            <a:spAutoFit/>
          </a:bodyPr>
          <a:lstStyle/>
          <a:p>
            <a:pPr algn="r"/>
            <a:r>
              <a:rPr lang="en-GB" sz="1100" i="1" dirty="0">
                <a:solidFill>
                  <a:schemeClr val="accent4">
                    <a:lumMod val="20000"/>
                    <a:lumOff val="80000"/>
                  </a:schemeClr>
                </a:solidFill>
              </a:rPr>
              <a:t>The trajectory toward adaptive expertise balances efficiency and innovation via the optimal adaptability corridor. Reprinted from </a:t>
            </a:r>
            <a:r>
              <a:rPr lang="en-GB" sz="1100" i="1" dirty="0" err="1">
                <a:solidFill>
                  <a:schemeClr val="accent4">
                    <a:lumMod val="20000"/>
                    <a:lumOff val="80000"/>
                  </a:schemeClr>
                </a:solidFill>
              </a:rPr>
              <a:t>Bransford</a:t>
            </a:r>
            <a:r>
              <a:rPr lang="en-GB" sz="1100" i="1" dirty="0">
                <a:solidFill>
                  <a:schemeClr val="accent4">
                    <a:lumMod val="20000"/>
                    <a:lumOff val="80000"/>
                  </a:schemeClr>
                </a:solidFill>
              </a:rPr>
              <a:t>, Derry, Berliner and </a:t>
            </a:r>
            <a:r>
              <a:rPr lang="en-GB" sz="1100" i="1" dirty="0" err="1">
                <a:solidFill>
                  <a:schemeClr val="accent4">
                    <a:lumMod val="20000"/>
                    <a:lumOff val="80000"/>
                  </a:schemeClr>
                </a:solidFill>
              </a:rPr>
              <a:t>Hannerness</a:t>
            </a:r>
            <a:r>
              <a:rPr lang="en-GB" sz="1100" i="1" dirty="0">
                <a:solidFill>
                  <a:schemeClr val="accent4">
                    <a:lumMod val="20000"/>
                    <a:lumOff val="80000"/>
                  </a:schemeClr>
                </a:solidFill>
              </a:rPr>
              <a:t> (2005, </a:t>
            </a:r>
            <a:r>
              <a:rPr lang="en-GB" sz="1100" i="1">
                <a:solidFill>
                  <a:schemeClr val="accent4">
                    <a:lumMod val="20000"/>
                    <a:lumOff val="80000"/>
                  </a:schemeClr>
                </a:solidFill>
              </a:rPr>
              <a:t>p.49).</a:t>
            </a:r>
            <a:endParaRPr lang="en-GB" sz="1100" i="1" dirty="0">
              <a:solidFill>
                <a:schemeClr val="accent4">
                  <a:lumMod val="20000"/>
                  <a:lumOff val="80000"/>
                </a:schemeClr>
              </a:solidFill>
            </a:endParaRPr>
          </a:p>
        </p:txBody>
      </p:sp>
    </p:spTree>
    <p:custDataLst>
      <p:tags r:id="rId1"/>
    </p:custDataLst>
    <p:extLst>
      <p:ext uri="{BB962C8B-B14F-4D97-AF65-F5344CB8AC3E}">
        <p14:creationId xmlns:p14="http://schemas.microsoft.com/office/powerpoint/2010/main" val="10177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Developing adaptive expertise in teaching</a:t>
            </a:r>
          </a:p>
        </p:txBody>
      </p:sp>
      <p:sp>
        <p:nvSpPr>
          <p:cNvPr id="57" name="TextBox 56">
            <a:extLst>
              <a:ext uri="{FF2B5EF4-FFF2-40B4-BE49-F238E27FC236}">
                <a16:creationId xmlns:a16="http://schemas.microsoft.com/office/drawing/2014/main" id="{163D8F5E-70AC-3B4B-957A-8124E3D89ED6}"/>
              </a:ext>
            </a:extLst>
          </p:cNvPr>
          <p:cNvSpPr txBox="1"/>
          <p:nvPr/>
        </p:nvSpPr>
        <p:spPr>
          <a:xfrm>
            <a:off x="2289909" y="6564923"/>
            <a:ext cx="9902092" cy="261610"/>
          </a:xfrm>
          <a:prstGeom prst="rect">
            <a:avLst/>
          </a:prstGeom>
          <a:noFill/>
        </p:spPr>
        <p:txBody>
          <a:bodyPr wrap="square" rtlCol="0">
            <a:spAutoFit/>
          </a:bodyPr>
          <a:lstStyle/>
          <a:p>
            <a:r>
              <a:rPr lang="en-US" sz="1100" dirty="0">
                <a:solidFill>
                  <a:schemeClr val="accent4">
                    <a:lumMod val="60000"/>
                    <a:lumOff val="40000"/>
                  </a:schemeClr>
                </a:solidFill>
              </a:rPr>
              <a:t>Hatano, G &amp; Inagaki, K (1986); Hamerness, K, Darling-Hammond, L.E &amp; </a:t>
            </a:r>
            <a:r>
              <a:rPr lang="en-US" sz="1100" dirty="0" err="1">
                <a:solidFill>
                  <a:schemeClr val="accent4">
                    <a:lumMod val="60000"/>
                    <a:lumOff val="40000"/>
                  </a:schemeClr>
                </a:solidFill>
              </a:rPr>
              <a:t>Bransford</a:t>
            </a:r>
            <a:r>
              <a:rPr lang="en-US" sz="1100" dirty="0">
                <a:solidFill>
                  <a:schemeClr val="accent4">
                    <a:lumMod val="60000"/>
                    <a:lumOff val="40000"/>
                  </a:schemeClr>
                </a:solidFill>
              </a:rPr>
              <a:t>, J with Berliner, D, Cochran-Smith, M, McDonald, M &amp; </a:t>
            </a:r>
            <a:r>
              <a:rPr lang="en-US" sz="1100" dirty="0" err="1">
                <a:solidFill>
                  <a:schemeClr val="accent4">
                    <a:lumMod val="60000"/>
                    <a:lumOff val="40000"/>
                  </a:schemeClr>
                </a:solidFill>
              </a:rPr>
              <a:t>Zeichner</a:t>
            </a:r>
            <a:r>
              <a:rPr lang="en-US" sz="1100" dirty="0">
                <a:solidFill>
                  <a:schemeClr val="accent4">
                    <a:lumMod val="60000"/>
                    <a:lumOff val="40000"/>
                  </a:schemeClr>
                </a:solidFill>
              </a:rPr>
              <a:t>, K, (2005) </a:t>
            </a:r>
          </a:p>
        </p:txBody>
      </p:sp>
      <p:graphicFrame>
        <p:nvGraphicFramePr>
          <p:cNvPr id="4" name="Diagram 3">
            <a:extLst>
              <a:ext uri="{FF2B5EF4-FFF2-40B4-BE49-F238E27FC236}">
                <a16:creationId xmlns:a16="http://schemas.microsoft.com/office/drawing/2014/main" id="{1F2D42FC-637F-A34F-BCAB-4D2BA4BA8680}"/>
              </a:ext>
            </a:extLst>
          </p:cNvPr>
          <p:cNvGraphicFramePr/>
          <p:nvPr>
            <p:extLst>
              <p:ext uri="{D42A27DB-BD31-4B8C-83A1-F6EECF244321}">
                <p14:modId xmlns:p14="http://schemas.microsoft.com/office/powerpoint/2010/main" val="2228387209"/>
              </p:ext>
            </p:extLst>
          </p:nvPr>
        </p:nvGraphicFramePr>
        <p:xfrm>
          <a:off x="443346" y="911680"/>
          <a:ext cx="11305308"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45114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What do trainees need to know?</a:t>
            </a:r>
          </a:p>
        </p:txBody>
      </p:sp>
      <p:sp>
        <p:nvSpPr>
          <p:cNvPr id="11" name="Content Placeholder 3">
            <a:extLst>
              <a:ext uri="{FF2B5EF4-FFF2-40B4-BE49-F238E27FC236}">
                <a16:creationId xmlns:a16="http://schemas.microsoft.com/office/drawing/2014/main" id="{7AEC1761-A03A-4644-BCEB-C0D393BB5C79}"/>
              </a:ext>
            </a:extLst>
          </p:cNvPr>
          <p:cNvSpPr txBox="1">
            <a:spLocks/>
          </p:cNvSpPr>
          <p:nvPr/>
        </p:nvSpPr>
        <p:spPr>
          <a:xfrm>
            <a:off x="221679" y="1199941"/>
            <a:ext cx="5722209" cy="4702093"/>
          </a:xfrm>
          <a:prstGeom prst="rect">
            <a:avLst/>
          </a:prstGeom>
        </p:spPr>
        <p:txBody>
          <a:bodyPr>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Principles of inclusivity</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Four areas of the SEND Code of Practice </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Graduated approach methodology </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Theory of expertise/adaptive skill</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Ideas of determinism or Bell curve philosophy </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Child development</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Benefits and limitations of diagnostic labels</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Differentiation - strengths and challenges</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Inclusive pedagogy </a:t>
            </a:r>
          </a:p>
          <a:p>
            <a:pPr>
              <a:buClr>
                <a:srgbClr val="730D11"/>
              </a:buClr>
              <a:buFont typeface="Arial" panose="020B0604020202020204" pitchFamily="34" charset="0"/>
              <a:buChar char="•"/>
            </a:pPr>
            <a:r>
              <a:rPr lang="en-US" sz="1800" dirty="0">
                <a:solidFill>
                  <a:schemeClr val="tx1">
                    <a:lumMod val="50000"/>
                  </a:schemeClr>
                </a:solidFill>
                <a:latin typeface="+mn-lt"/>
                <a:cs typeface="Avenir Book"/>
              </a:rPr>
              <a:t>Complex SEND case studies</a:t>
            </a:r>
          </a:p>
          <a:p>
            <a:pPr>
              <a:buClr>
                <a:srgbClr val="730D11"/>
              </a:buClr>
              <a:buFont typeface="Arial" panose="020B0604020202020204" pitchFamily="34" charset="0"/>
              <a:buChar char="•"/>
            </a:pPr>
            <a:endParaRPr lang="en-US" sz="1800" dirty="0">
              <a:solidFill>
                <a:schemeClr val="tx1">
                  <a:lumMod val="50000"/>
                </a:schemeClr>
              </a:solidFill>
              <a:latin typeface="Avenir Book"/>
              <a:cs typeface="Avenir Book"/>
            </a:endParaRPr>
          </a:p>
        </p:txBody>
      </p:sp>
      <p:sp>
        <p:nvSpPr>
          <p:cNvPr id="13" name="Content Placeholder 5">
            <a:extLst>
              <a:ext uri="{FF2B5EF4-FFF2-40B4-BE49-F238E27FC236}">
                <a16:creationId xmlns:a16="http://schemas.microsoft.com/office/drawing/2014/main" id="{508B2ADA-01DE-46D3-B63E-75E8B588B5DB}"/>
              </a:ext>
            </a:extLst>
          </p:cNvPr>
          <p:cNvSpPr txBox="1">
            <a:spLocks/>
          </p:cNvSpPr>
          <p:nvPr/>
        </p:nvSpPr>
        <p:spPr>
          <a:xfrm>
            <a:off x="6233901" y="1199937"/>
            <a:ext cx="5819547" cy="4702099"/>
          </a:xfrm>
          <a:prstGeom prst="rect">
            <a:avLst/>
          </a:prstGeom>
        </p:spPr>
        <p:txBody>
          <a:bodyPr>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I can teach all learners</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All learners are different</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Ability not disability </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Curiosity about how children and young people learn</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Learning is rarely linear</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Recognising when learners find it hard to progress our job is to ‘clear a path’</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See challenges as a teaching opportunity </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Adapt teaching rather than change the learner in order to reach learning goals</a:t>
            </a:r>
          </a:p>
          <a:p>
            <a:pPr>
              <a:buClr>
                <a:srgbClr val="730D11"/>
              </a:buClr>
              <a:buFont typeface="Arial" panose="020B0604020202020204" pitchFamily="34" charset="0"/>
              <a:buChar char="•"/>
            </a:pPr>
            <a:r>
              <a:rPr lang="en-US" sz="1800" dirty="0">
                <a:solidFill>
                  <a:schemeClr val="tx1">
                    <a:lumMod val="50000"/>
                  </a:schemeClr>
                </a:solidFill>
                <a:latin typeface="+mj-lt"/>
                <a:cs typeface="Avenir Book"/>
              </a:rPr>
              <a:t>Concept of expert = knowing the learner </a:t>
            </a:r>
          </a:p>
        </p:txBody>
      </p:sp>
      <p:sp>
        <p:nvSpPr>
          <p:cNvPr id="16" name="Rectangle 15">
            <a:extLst>
              <a:ext uri="{FF2B5EF4-FFF2-40B4-BE49-F238E27FC236}">
                <a16:creationId xmlns:a16="http://schemas.microsoft.com/office/drawing/2014/main" id="{4AD60A9E-6A03-4130-AEE7-BC7DA3C5C07D}"/>
              </a:ext>
            </a:extLst>
          </p:cNvPr>
          <p:cNvSpPr/>
          <p:nvPr/>
        </p:nvSpPr>
        <p:spPr>
          <a:xfrm>
            <a:off x="90827" y="860250"/>
            <a:ext cx="5874327" cy="5041786"/>
          </a:xfrm>
          <a:prstGeom prst="rect">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50000"/>
                </a:schemeClr>
              </a:solidFill>
              <a:latin typeface="Avenir Book"/>
              <a:cs typeface="Avenir Book"/>
            </a:endParaRPr>
          </a:p>
        </p:txBody>
      </p:sp>
      <p:sp>
        <p:nvSpPr>
          <p:cNvPr id="17" name="Rectangle 16">
            <a:extLst>
              <a:ext uri="{FF2B5EF4-FFF2-40B4-BE49-F238E27FC236}">
                <a16:creationId xmlns:a16="http://schemas.microsoft.com/office/drawing/2014/main" id="{592928DE-7BA9-49A2-93F4-4AB6FFBFC662}"/>
              </a:ext>
            </a:extLst>
          </p:cNvPr>
          <p:cNvSpPr/>
          <p:nvPr/>
        </p:nvSpPr>
        <p:spPr>
          <a:xfrm>
            <a:off x="6179121" y="860249"/>
            <a:ext cx="5874327" cy="5041785"/>
          </a:xfrm>
          <a:prstGeom prst="rect">
            <a:avLst/>
          </a:prstGeom>
          <a:no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50000"/>
                </a:schemeClr>
              </a:solidFill>
              <a:latin typeface="Avenir Book"/>
              <a:cs typeface="Avenir Book"/>
            </a:endParaRPr>
          </a:p>
        </p:txBody>
      </p:sp>
    </p:spTree>
    <p:custDataLst>
      <p:tags r:id="rId1"/>
    </p:custDataLst>
    <p:extLst>
      <p:ext uri="{BB962C8B-B14F-4D97-AF65-F5344CB8AC3E}">
        <p14:creationId xmlns:p14="http://schemas.microsoft.com/office/powerpoint/2010/main" val="3471060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What is good for learners with SEND is good for everyone</a:t>
            </a:r>
          </a:p>
        </p:txBody>
      </p:sp>
      <p:sp>
        <p:nvSpPr>
          <p:cNvPr id="9" name="Text Placeholder 4">
            <a:extLst>
              <a:ext uri="{FF2B5EF4-FFF2-40B4-BE49-F238E27FC236}">
                <a16:creationId xmlns:a16="http://schemas.microsoft.com/office/drawing/2014/main" id="{26441F88-ED95-4A6E-A65F-01F5FE282AAE}"/>
              </a:ext>
            </a:extLst>
          </p:cNvPr>
          <p:cNvSpPr txBox="1">
            <a:spLocks/>
          </p:cNvSpPr>
          <p:nvPr/>
        </p:nvSpPr>
        <p:spPr>
          <a:xfrm>
            <a:off x="2011680" y="1315927"/>
            <a:ext cx="4168204" cy="479660"/>
          </a:xfrm>
          <a:prstGeom prst="rect">
            <a:avLst/>
          </a:prstGeom>
        </p:spPr>
        <p:txBody>
          <a:bodyPr vert="horz" lIns="91440" tIns="45720" rIns="91440" bIns="45720" rtlCol="0" anchor="t" anchorCtr="0">
            <a:norm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lumMod val="75000"/>
                  </a:schemeClr>
                </a:solidFill>
              </a:rPr>
              <a:t>from this: </a:t>
            </a:r>
          </a:p>
        </p:txBody>
      </p:sp>
      <p:pic>
        <p:nvPicPr>
          <p:cNvPr id="11" name="Content Placeholder 8">
            <a:extLst>
              <a:ext uri="{FF2B5EF4-FFF2-40B4-BE49-F238E27FC236}">
                <a16:creationId xmlns:a16="http://schemas.microsoft.com/office/drawing/2014/main" id="{C3141D31-2DF6-478E-AFDF-7430CBE60EF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201092" y="1883854"/>
            <a:ext cx="4168204" cy="3057365"/>
          </a:xfrm>
          <a:prstGeom prst="rect">
            <a:avLst/>
          </a:prstGeom>
        </p:spPr>
      </p:pic>
      <p:sp>
        <p:nvSpPr>
          <p:cNvPr id="12" name="Text Placeholder 6">
            <a:extLst>
              <a:ext uri="{FF2B5EF4-FFF2-40B4-BE49-F238E27FC236}">
                <a16:creationId xmlns:a16="http://schemas.microsoft.com/office/drawing/2014/main" id="{FB9525CC-1DC0-41CF-912C-EE4FBC7AB252}"/>
              </a:ext>
            </a:extLst>
          </p:cNvPr>
          <p:cNvSpPr txBox="1">
            <a:spLocks/>
          </p:cNvSpPr>
          <p:nvPr/>
        </p:nvSpPr>
        <p:spPr>
          <a:xfrm>
            <a:off x="6199513" y="1315927"/>
            <a:ext cx="4169841" cy="479660"/>
          </a:xfrm>
          <a:prstGeom prst="rect">
            <a:avLst/>
          </a:prstGeom>
        </p:spPr>
        <p:txBody>
          <a:bodyPr>
            <a:norm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4">
                    <a:lumMod val="75000"/>
                  </a:schemeClr>
                </a:solidFill>
              </a:rPr>
              <a:t>to this:</a:t>
            </a:r>
          </a:p>
        </p:txBody>
      </p:sp>
      <p:pic>
        <p:nvPicPr>
          <p:cNvPr id="13" name="Content Placeholder 10">
            <a:extLst>
              <a:ext uri="{FF2B5EF4-FFF2-40B4-BE49-F238E27FC236}">
                <a16:creationId xmlns:a16="http://schemas.microsoft.com/office/drawing/2014/main" id="{D25552EA-4CDE-4E0F-8666-77B58E13BC5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011683" y="1883854"/>
            <a:ext cx="4169841" cy="3057365"/>
          </a:xfrm>
          <a:prstGeom prst="rect">
            <a:avLst/>
          </a:prstGeom>
        </p:spPr>
      </p:pic>
      <p:sp>
        <p:nvSpPr>
          <p:cNvPr id="3" name="TextBox 2"/>
          <p:cNvSpPr txBox="1"/>
          <p:nvPr/>
        </p:nvSpPr>
        <p:spPr>
          <a:xfrm>
            <a:off x="4236441" y="6535024"/>
            <a:ext cx="9034943" cy="261610"/>
          </a:xfrm>
          <a:prstGeom prst="rect">
            <a:avLst/>
          </a:prstGeom>
          <a:noFill/>
        </p:spPr>
        <p:txBody>
          <a:bodyPr wrap="square" rtlCol="0">
            <a:spAutoFit/>
          </a:bodyPr>
          <a:lstStyle/>
          <a:p>
            <a:r>
              <a:rPr lang="en-GB" sz="1100" dirty="0">
                <a:solidFill>
                  <a:schemeClr val="accent4">
                    <a:lumMod val="60000"/>
                    <a:lumOff val="40000"/>
                  </a:schemeClr>
                </a:solidFill>
              </a:rPr>
              <a:t>https://melindaeducationleave.wordpress.com/2016/06/23/shelley-moore-and-the-bowling-analogy-dont-teach-to-the-middle</a:t>
            </a:r>
          </a:p>
        </p:txBody>
      </p:sp>
    </p:spTree>
    <p:custDataLst>
      <p:tags r:id="rId1"/>
    </p:custDataLst>
    <p:extLst>
      <p:ext uri="{BB962C8B-B14F-4D97-AF65-F5344CB8AC3E}">
        <p14:creationId xmlns:p14="http://schemas.microsoft.com/office/powerpoint/2010/main" val="112289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Methodology</a:t>
            </a:r>
          </a:p>
        </p:txBody>
      </p:sp>
      <p:sp>
        <p:nvSpPr>
          <p:cNvPr id="6" name="TextBox 5">
            <a:extLst>
              <a:ext uri="{FF2B5EF4-FFF2-40B4-BE49-F238E27FC236}">
                <a16:creationId xmlns:a16="http://schemas.microsoft.com/office/drawing/2014/main" id="{438488CE-966A-4BA3-9695-998578CCB9E8}"/>
              </a:ext>
            </a:extLst>
          </p:cNvPr>
          <p:cNvSpPr txBox="1"/>
          <p:nvPr/>
        </p:nvSpPr>
        <p:spPr>
          <a:xfrm>
            <a:off x="344890" y="1105287"/>
            <a:ext cx="11502220" cy="4647426"/>
          </a:xfrm>
          <a:prstGeom prst="rect">
            <a:avLst/>
          </a:prstGeom>
          <a:noFill/>
        </p:spPr>
        <p:txBody>
          <a:bodyPr wrap="square">
            <a:spAutoFit/>
          </a:bodyPr>
          <a:lstStyle/>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Teacher as inquirer</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Developing adaptive skills from the outset</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Assess, plan, do, review. Spiral of inquiry etc.</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Short cycle formative assessment</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Permeated curriculum – SEND embedded not simply integrated</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Complex situational case studies of learners with SEND to aid deliberate practice</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Child or young person observation – ‘noticing’</a:t>
            </a: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Adaptive </a:t>
            </a:r>
            <a:r>
              <a:rPr lang="en-US" sz="2400">
                <a:latin typeface="Arial" panose="020B0604020202020204" pitchFamily="34" charset="0"/>
                <a:cs typeface="Arial" panose="020B0604020202020204" pitchFamily="34" charset="0"/>
              </a:rPr>
              <a:t>problem solving</a:t>
            </a:r>
            <a:endParaRPr lang="en-US" sz="2400" dirty="0">
              <a:latin typeface="Arial" panose="020B0604020202020204" pitchFamily="34" charset="0"/>
              <a:cs typeface="Arial" panose="020B0604020202020204" pitchFamily="34" charset="0"/>
            </a:endParaRPr>
          </a:p>
          <a:p>
            <a:pPr marL="285750" indent="-285750">
              <a:spcAft>
                <a:spcPts val="1200"/>
              </a:spcAft>
              <a:buClr>
                <a:srgbClr val="730D11"/>
              </a:buClr>
              <a:buFont typeface="Arial" panose="020B0604020202020204" pitchFamily="34" charset="0"/>
              <a:buChar char="•"/>
            </a:pPr>
            <a:r>
              <a:rPr lang="en-US" sz="2400" dirty="0">
                <a:latin typeface="Arial" panose="020B0604020202020204" pitchFamily="34" charset="0"/>
                <a:cs typeface="Arial" panose="020B0604020202020204" pitchFamily="34" charset="0"/>
              </a:rPr>
              <a:t>Explicit signposting of complexity, or difference as a teaching opportunity.  </a:t>
            </a:r>
          </a:p>
        </p:txBody>
      </p:sp>
    </p:spTree>
    <p:custDataLst>
      <p:tags r:id="rId1"/>
    </p:custDataLst>
    <p:extLst>
      <p:ext uri="{BB962C8B-B14F-4D97-AF65-F5344CB8AC3E}">
        <p14:creationId xmlns:p14="http://schemas.microsoft.com/office/powerpoint/2010/main" val="8477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15C003-0E3C-4BC6-8D2E-A1CBD80B70B7}"/>
              </a:ext>
            </a:extLst>
          </p:cNvPr>
          <p:cNvSpPr txBox="1">
            <a:spLocks/>
          </p:cNvSpPr>
          <p:nvPr/>
        </p:nvSpPr>
        <p:spPr>
          <a:xfrm>
            <a:off x="1350884" y="2235365"/>
            <a:ext cx="9490230" cy="23872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GB" sz="4000" i="1" dirty="0">
              <a:solidFill>
                <a:schemeClr val="accent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9628BEC-D8F4-4EAF-B6E2-A4D13A635D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66999" y="1085850"/>
            <a:ext cx="6858000" cy="5143500"/>
          </a:xfrm>
          <a:prstGeom prst="rect">
            <a:avLst/>
          </a:prstGeom>
        </p:spPr>
      </p:pic>
      <p:sp>
        <p:nvSpPr>
          <p:cNvPr id="6" name="Oval 5">
            <a:extLst>
              <a:ext uri="{FF2B5EF4-FFF2-40B4-BE49-F238E27FC236}">
                <a16:creationId xmlns:a16="http://schemas.microsoft.com/office/drawing/2014/main" id="{7AA459A8-4BFB-491D-AAF6-317988A59679}"/>
              </a:ext>
            </a:extLst>
          </p:cNvPr>
          <p:cNvSpPr/>
          <p:nvPr/>
        </p:nvSpPr>
        <p:spPr>
          <a:xfrm>
            <a:off x="3638346" y="2180846"/>
            <a:ext cx="2052228" cy="2052228"/>
          </a:xfrm>
          <a:prstGeom prst="ellipse">
            <a:avLst/>
          </a:prstGeom>
          <a:solidFill>
            <a:schemeClr val="bg1">
              <a:lumMod val="95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prstTxWarp prst="textInflate">
              <a:avLst/>
            </a:prstTxWarp>
          </a:bodyPr>
          <a:lstStyle/>
          <a:p>
            <a:pPr algn="ctr"/>
            <a:r>
              <a:rPr lang="en-US" sz="1875"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Rounded MT Bold"/>
                <a:cs typeface="Arial Rounded MT Bold"/>
              </a:rPr>
              <a:t>KNOW THE LEARNER</a:t>
            </a:r>
          </a:p>
        </p:txBody>
      </p:sp>
      <p:sp>
        <p:nvSpPr>
          <p:cNvPr id="2" name="Rectangle 1">
            <a:extLst>
              <a:ext uri="{FF2B5EF4-FFF2-40B4-BE49-F238E27FC236}">
                <a16:creationId xmlns:a16="http://schemas.microsoft.com/office/drawing/2014/main" id="{19A87C43-D198-A147-B7D8-7B0BA32A94F1}"/>
              </a:ext>
            </a:extLst>
          </p:cNvPr>
          <p:cNvSpPr/>
          <p:nvPr/>
        </p:nvSpPr>
        <p:spPr>
          <a:xfrm>
            <a:off x="6341004" y="2743199"/>
            <a:ext cx="1743075"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491686"/>
            <a:ext cx="12191999" cy="461665"/>
          </a:xfrm>
          <a:prstGeom prst="rect">
            <a:avLst/>
          </a:prstGeom>
          <a:noFill/>
        </p:spPr>
        <p:txBody>
          <a:bodyPr wrap="square" rtlCol="0">
            <a:spAutoFit/>
          </a:bodyPr>
          <a:lstStyle/>
          <a:p>
            <a:r>
              <a:rPr lang="en-US" dirty="0"/>
              <a:t>'</a:t>
            </a:r>
            <a:r>
              <a:rPr lang="en-US" sz="2400" b="1" dirty="0">
                <a:solidFill>
                  <a:schemeClr val="bg1"/>
                </a:solidFill>
              </a:rPr>
              <a:t>Teaching skills and adaptive strategies developed within this ITT SEND resource' </a:t>
            </a:r>
          </a:p>
        </p:txBody>
      </p:sp>
    </p:spTree>
    <p:custDataLst>
      <p:tags r:id="rId1"/>
    </p:custDataLst>
    <p:extLst>
      <p:ext uri="{BB962C8B-B14F-4D97-AF65-F5344CB8AC3E}">
        <p14:creationId xmlns:p14="http://schemas.microsoft.com/office/powerpoint/2010/main" val="36940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127652"/>
            <a:ext cx="12142840" cy="647598"/>
          </a:xfrm>
        </p:spPr>
        <p:txBody>
          <a:bodyPr>
            <a:normAutofit/>
          </a:bodyPr>
          <a:lstStyle/>
          <a:p>
            <a:r>
              <a:rPr lang="en-GB" sz="2400" b="1" dirty="0">
                <a:latin typeface="Arial" panose="020B0604020202020204" pitchFamily="34" charset="0"/>
              </a:rPr>
              <a:t>Complex scenarios</a:t>
            </a:r>
          </a:p>
        </p:txBody>
      </p:sp>
      <p:sp>
        <p:nvSpPr>
          <p:cNvPr id="6" name="Oval 5">
            <a:extLst>
              <a:ext uri="{FF2B5EF4-FFF2-40B4-BE49-F238E27FC236}">
                <a16:creationId xmlns:a16="http://schemas.microsoft.com/office/drawing/2014/main" id="{13C33692-4027-4725-A9CE-5AACDFCC27F4}"/>
              </a:ext>
            </a:extLst>
          </p:cNvPr>
          <p:cNvSpPr/>
          <p:nvPr/>
        </p:nvSpPr>
        <p:spPr>
          <a:xfrm>
            <a:off x="217949" y="1176075"/>
            <a:ext cx="406400" cy="406400"/>
          </a:xfrm>
          <a:prstGeom prst="ellipse">
            <a:avLst/>
          </a:prstGeom>
          <a:solidFill>
            <a:schemeClr val="bg1"/>
          </a:solidFill>
          <a:ln w="25400">
            <a:gradFill>
              <a:gsLst>
                <a:gs pos="0">
                  <a:schemeClr val="accent2"/>
                </a:gs>
                <a:gs pos="57000">
                  <a:schemeClr val="accent3"/>
                </a:gs>
                <a:gs pos="100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latin typeface="Arial" panose="020B0604020202020204" pitchFamily="34" charset="0"/>
                <a:ea typeface="Geneva" panose="020B0503030404040204" pitchFamily="34" charset="0"/>
                <a:cs typeface="Arial" panose="020B0604020202020204" pitchFamily="34" charset="0"/>
              </a:rPr>
              <a:t>1</a:t>
            </a:r>
          </a:p>
        </p:txBody>
      </p:sp>
      <p:sp>
        <p:nvSpPr>
          <p:cNvPr id="7" name="Oval 6">
            <a:extLst>
              <a:ext uri="{FF2B5EF4-FFF2-40B4-BE49-F238E27FC236}">
                <a16:creationId xmlns:a16="http://schemas.microsoft.com/office/drawing/2014/main" id="{02BE4C00-FFA9-4216-9CDA-BF793D2C9D08}"/>
              </a:ext>
            </a:extLst>
          </p:cNvPr>
          <p:cNvSpPr/>
          <p:nvPr/>
        </p:nvSpPr>
        <p:spPr>
          <a:xfrm>
            <a:off x="217949" y="1995882"/>
            <a:ext cx="406400" cy="406400"/>
          </a:xfrm>
          <a:prstGeom prst="ellipse">
            <a:avLst/>
          </a:prstGeom>
          <a:solidFill>
            <a:schemeClr val="bg1"/>
          </a:solidFill>
          <a:ln w="25400">
            <a:gradFill>
              <a:gsLst>
                <a:gs pos="0">
                  <a:schemeClr val="accent2"/>
                </a:gs>
                <a:gs pos="57000">
                  <a:schemeClr val="accent3"/>
                </a:gs>
                <a:gs pos="100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latin typeface="Arial" panose="020B0604020202020204" pitchFamily="34" charset="0"/>
                <a:ea typeface="Geneva" panose="020B0503030404040204" pitchFamily="34" charset="0"/>
                <a:cs typeface="Arial" panose="020B0604020202020204" pitchFamily="34" charset="0"/>
              </a:rPr>
              <a:t>2</a:t>
            </a:r>
          </a:p>
        </p:txBody>
      </p:sp>
      <p:sp>
        <p:nvSpPr>
          <p:cNvPr id="8" name="Oval 7">
            <a:extLst>
              <a:ext uri="{FF2B5EF4-FFF2-40B4-BE49-F238E27FC236}">
                <a16:creationId xmlns:a16="http://schemas.microsoft.com/office/drawing/2014/main" id="{B8B77EFA-6872-4EA8-AB3A-C83C1C3B85FD}"/>
              </a:ext>
            </a:extLst>
          </p:cNvPr>
          <p:cNvSpPr/>
          <p:nvPr/>
        </p:nvSpPr>
        <p:spPr>
          <a:xfrm>
            <a:off x="217949" y="2913658"/>
            <a:ext cx="406400" cy="406400"/>
          </a:xfrm>
          <a:prstGeom prst="ellipse">
            <a:avLst/>
          </a:prstGeom>
          <a:solidFill>
            <a:schemeClr val="bg1"/>
          </a:solidFill>
          <a:ln w="25400">
            <a:gradFill>
              <a:gsLst>
                <a:gs pos="0">
                  <a:schemeClr val="accent2"/>
                </a:gs>
                <a:gs pos="57000">
                  <a:schemeClr val="accent3"/>
                </a:gs>
                <a:gs pos="100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latin typeface="Arial" panose="020B0604020202020204" pitchFamily="34" charset="0"/>
                <a:ea typeface="Geneva" panose="020B0503030404040204" pitchFamily="34" charset="0"/>
                <a:cs typeface="Arial" panose="020B0604020202020204" pitchFamily="34" charset="0"/>
              </a:rPr>
              <a:t>3</a:t>
            </a:r>
          </a:p>
        </p:txBody>
      </p:sp>
      <p:sp>
        <p:nvSpPr>
          <p:cNvPr id="9" name="Oval 8">
            <a:extLst>
              <a:ext uri="{FF2B5EF4-FFF2-40B4-BE49-F238E27FC236}">
                <a16:creationId xmlns:a16="http://schemas.microsoft.com/office/drawing/2014/main" id="{162F30F1-1BB1-4DA3-A700-C36B0F4CCA38}"/>
              </a:ext>
            </a:extLst>
          </p:cNvPr>
          <p:cNvSpPr/>
          <p:nvPr/>
        </p:nvSpPr>
        <p:spPr>
          <a:xfrm>
            <a:off x="217949" y="4123955"/>
            <a:ext cx="406400" cy="406400"/>
          </a:xfrm>
          <a:prstGeom prst="ellipse">
            <a:avLst/>
          </a:prstGeom>
          <a:solidFill>
            <a:schemeClr val="bg1"/>
          </a:solidFill>
          <a:ln w="25400">
            <a:gradFill>
              <a:gsLst>
                <a:gs pos="0">
                  <a:schemeClr val="accent2"/>
                </a:gs>
                <a:gs pos="57000">
                  <a:schemeClr val="accent3"/>
                </a:gs>
                <a:gs pos="100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latin typeface="Arial" panose="020B0604020202020204" pitchFamily="34" charset="0"/>
                <a:ea typeface="Geneva" panose="020B0503030404040204" pitchFamily="34" charset="0"/>
                <a:cs typeface="Arial" panose="020B0604020202020204" pitchFamily="34" charset="0"/>
              </a:rPr>
              <a:t>4</a:t>
            </a:r>
          </a:p>
        </p:txBody>
      </p:sp>
      <p:sp>
        <p:nvSpPr>
          <p:cNvPr id="10" name="Oval 9">
            <a:extLst>
              <a:ext uri="{FF2B5EF4-FFF2-40B4-BE49-F238E27FC236}">
                <a16:creationId xmlns:a16="http://schemas.microsoft.com/office/drawing/2014/main" id="{9764583F-4838-4700-AA5A-6D8B229CBE6D}"/>
              </a:ext>
            </a:extLst>
          </p:cNvPr>
          <p:cNvSpPr/>
          <p:nvPr/>
        </p:nvSpPr>
        <p:spPr>
          <a:xfrm>
            <a:off x="217949" y="4923152"/>
            <a:ext cx="406400" cy="406400"/>
          </a:xfrm>
          <a:prstGeom prst="ellipse">
            <a:avLst/>
          </a:prstGeom>
          <a:solidFill>
            <a:schemeClr val="bg1"/>
          </a:solidFill>
          <a:ln w="25400">
            <a:gradFill>
              <a:gsLst>
                <a:gs pos="0">
                  <a:schemeClr val="accent2"/>
                </a:gs>
                <a:gs pos="57000">
                  <a:schemeClr val="accent3"/>
                </a:gs>
                <a:gs pos="100000">
                  <a:schemeClr val="accent1"/>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500" b="1" dirty="0">
                <a:solidFill>
                  <a:schemeClr val="tx1"/>
                </a:solidFill>
                <a:latin typeface="Arial" panose="020B0604020202020204" pitchFamily="34" charset="0"/>
                <a:ea typeface="Geneva" panose="020B0503030404040204" pitchFamily="34" charset="0"/>
                <a:cs typeface="Arial" panose="020B0604020202020204" pitchFamily="34" charset="0"/>
              </a:rPr>
              <a:t>5</a:t>
            </a:r>
          </a:p>
        </p:txBody>
      </p:sp>
      <p:sp>
        <p:nvSpPr>
          <p:cNvPr id="11" name="TextBox 10">
            <a:extLst>
              <a:ext uri="{FF2B5EF4-FFF2-40B4-BE49-F238E27FC236}">
                <a16:creationId xmlns:a16="http://schemas.microsoft.com/office/drawing/2014/main" id="{454D0C33-A647-4915-8B04-59E2BB897524}"/>
              </a:ext>
            </a:extLst>
          </p:cNvPr>
          <p:cNvSpPr txBox="1"/>
          <p:nvPr/>
        </p:nvSpPr>
        <p:spPr>
          <a:xfrm>
            <a:off x="817350" y="1119817"/>
            <a:ext cx="4768592" cy="584775"/>
          </a:xfrm>
          <a:prstGeom prst="rect">
            <a:avLst/>
          </a:prstGeom>
          <a:noFill/>
        </p:spPr>
        <p:txBody>
          <a:bodyPr wrap="square" lIns="0" tIns="0" rIns="0" bIns="0" rtlCol="0">
            <a:spAutoFit/>
          </a:bodyPr>
          <a:lstStyle/>
          <a:p>
            <a:r>
              <a:rPr lang="en-GB" sz="1400" b="1" dirty="0">
                <a:solidFill>
                  <a:schemeClr val="tx2"/>
                </a:solidFill>
                <a:latin typeface="Arial" panose="020B0604020202020204" pitchFamily="34" charset="0"/>
                <a:ea typeface="Geneva" panose="020B0503030404040204" pitchFamily="34" charset="0"/>
                <a:cs typeface="Arial" panose="020B0604020202020204" pitchFamily="34" charset="0"/>
              </a:rPr>
              <a:t>PEN PORTRAIT</a:t>
            </a:r>
          </a:p>
          <a:p>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Describes a teaching dilemma and classroom context, where a child is struggling to learn.</a:t>
            </a:r>
          </a:p>
        </p:txBody>
      </p:sp>
      <p:sp>
        <p:nvSpPr>
          <p:cNvPr id="12" name="TextBox 11">
            <a:extLst>
              <a:ext uri="{FF2B5EF4-FFF2-40B4-BE49-F238E27FC236}">
                <a16:creationId xmlns:a16="http://schemas.microsoft.com/office/drawing/2014/main" id="{A63B2E5E-21DA-4915-99C9-E0BC13B06E5D}"/>
              </a:ext>
            </a:extLst>
          </p:cNvPr>
          <p:cNvSpPr txBox="1"/>
          <p:nvPr/>
        </p:nvSpPr>
        <p:spPr>
          <a:xfrm>
            <a:off x="817350" y="1897382"/>
            <a:ext cx="4942216" cy="769441"/>
          </a:xfrm>
          <a:prstGeom prst="rect">
            <a:avLst/>
          </a:prstGeom>
          <a:noFill/>
        </p:spPr>
        <p:txBody>
          <a:bodyPr wrap="square" lIns="0" tIns="0" rIns="0" bIns="0" rtlCol="0">
            <a:spAutoFit/>
          </a:bodyPr>
          <a:lstStyle/>
          <a:p>
            <a:r>
              <a:rPr lang="en-GB" sz="1400" b="1" dirty="0">
                <a:solidFill>
                  <a:schemeClr val="tx2"/>
                </a:solidFill>
                <a:latin typeface="Arial" panose="020B0604020202020204" pitchFamily="34" charset="0"/>
                <a:ea typeface="Geneva" panose="020B0503030404040204" pitchFamily="34" charset="0"/>
                <a:cs typeface="Arial" panose="020B0604020202020204" pitchFamily="34" charset="0"/>
              </a:rPr>
              <a:t>INITIAL INSIGHTS</a:t>
            </a:r>
          </a:p>
          <a:p>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From an experienced/curious teacher. What do you know? Information about this learner (some of the pieces that help us understand his/her experience). What else do you need/want to know? </a:t>
            </a:r>
            <a:endParaRPr lang="en-US" sz="1200" dirty="0">
              <a:solidFill>
                <a:schemeClr val="tx2"/>
              </a:solidFill>
              <a:latin typeface="Arial" panose="020B0604020202020204" pitchFamily="34" charset="0"/>
              <a:ea typeface="Geneva" panose="020B050303040404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8187D5-187E-4504-90F6-2010D8CFD325}"/>
              </a:ext>
            </a:extLst>
          </p:cNvPr>
          <p:cNvSpPr txBox="1"/>
          <p:nvPr/>
        </p:nvSpPr>
        <p:spPr>
          <a:xfrm>
            <a:off x="817350" y="2864913"/>
            <a:ext cx="4768592" cy="954107"/>
          </a:xfrm>
          <a:prstGeom prst="rect">
            <a:avLst/>
          </a:prstGeom>
          <a:noFill/>
        </p:spPr>
        <p:txBody>
          <a:bodyPr wrap="square" lIns="0" tIns="0" rIns="0" bIns="0" rtlCol="0">
            <a:spAutoFit/>
          </a:bodyPr>
          <a:lstStyle/>
          <a:p>
            <a:r>
              <a:rPr lang="en-GB" sz="1400" b="1" dirty="0">
                <a:solidFill>
                  <a:schemeClr val="tx2"/>
                </a:solidFill>
                <a:latin typeface="Arial" panose="020B0604020202020204" pitchFamily="34" charset="0"/>
                <a:ea typeface="Geneva" panose="020B0503030404040204" pitchFamily="34" charset="0"/>
                <a:cs typeface="Arial" panose="020B0604020202020204" pitchFamily="34" charset="0"/>
              </a:rPr>
              <a:t>RESEARCH &amp; RESOURCES</a:t>
            </a:r>
          </a:p>
          <a:p>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Research references - scaffolded resources to: </a:t>
            </a:r>
          </a:p>
          <a:p>
            <a:pPr marL="228600" indent="-228600">
              <a:buFont typeface="+mj-lt"/>
              <a:buAutoNum type="arabicPeriod"/>
            </a:pPr>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support learning more about the learners (e.g. observation tools)</a:t>
            </a:r>
          </a:p>
          <a:p>
            <a:pPr marL="228600" indent="-228600">
              <a:buFont typeface="+mj-lt"/>
              <a:buAutoNum type="arabicPeriod"/>
            </a:pPr>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support the progress of the learner (e.g. sentence stems, card sorts, games, physical props)</a:t>
            </a:r>
          </a:p>
        </p:txBody>
      </p:sp>
      <p:sp>
        <p:nvSpPr>
          <p:cNvPr id="14" name="TextBox 13">
            <a:extLst>
              <a:ext uri="{FF2B5EF4-FFF2-40B4-BE49-F238E27FC236}">
                <a16:creationId xmlns:a16="http://schemas.microsoft.com/office/drawing/2014/main" id="{C7BDA1E9-F2F0-4A06-8CFD-412D074950BA}"/>
              </a:ext>
            </a:extLst>
          </p:cNvPr>
          <p:cNvSpPr txBox="1"/>
          <p:nvPr/>
        </p:nvSpPr>
        <p:spPr>
          <a:xfrm>
            <a:off x="817350" y="4039989"/>
            <a:ext cx="4768592" cy="584775"/>
          </a:xfrm>
          <a:prstGeom prst="rect">
            <a:avLst/>
          </a:prstGeom>
          <a:noFill/>
        </p:spPr>
        <p:txBody>
          <a:bodyPr wrap="square" lIns="0" tIns="0" rIns="0" bIns="0" rtlCol="0">
            <a:spAutoFit/>
          </a:bodyPr>
          <a:lstStyle/>
          <a:p>
            <a:r>
              <a:rPr lang="en-GB" sz="1400" b="1" dirty="0">
                <a:solidFill>
                  <a:schemeClr val="tx2"/>
                </a:solidFill>
                <a:latin typeface="Arial" panose="020B0604020202020204" pitchFamily="34" charset="0"/>
                <a:ea typeface="Geneva" panose="020B0503030404040204" pitchFamily="34" charset="0"/>
                <a:cs typeface="Arial" panose="020B0604020202020204" pitchFamily="34" charset="0"/>
              </a:rPr>
              <a:t>ASSESSMENT ACTIVITY</a:t>
            </a:r>
            <a:endParaRPr lang="en-GB" sz="1400" dirty="0">
              <a:solidFill>
                <a:schemeClr val="tx2"/>
              </a:solidFill>
              <a:latin typeface="Arial" panose="020B0604020202020204" pitchFamily="34" charset="0"/>
              <a:ea typeface="Geneva" panose="020B0503030404040204" pitchFamily="34" charset="0"/>
              <a:cs typeface="Arial" panose="020B0604020202020204" pitchFamily="34" charset="0"/>
            </a:endParaRPr>
          </a:p>
          <a:p>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This can be theoretical or practical . Can build on new learning and embed new ways of learning. Encourage a ‘test and learn’ approach.</a:t>
            </a:r>
          </a:p>
        </p:txBody>
      </p:sp>
      <p:sp>
        <p:nvSpPr>
          <p:cNvPr id="15" name="TextBox 14">
            <a:extLst>
              <a:ext uri="{FF2B5EF4-FFF2-40B4-BE49-F238E27FC236}">
                <a16:creationId xmlns:a16="http://schemas.microsoft.com/office/drawing/2014/main" id="{CC609977-1E20-4546-9075-BBF160811CE2}"/>
              </a:ext>
            </a:extLst>
          </p:cNvPr>
          <p:cNvSpPr txBox="1"/>
          <p:nvPr/>
        </p:nvSpPr>
        <p:spPr>
          <a:xfrm>
            <a:off x="817351" y="4851109"/>
            <a:ext cx="4768591" cy="769441"/>
          </a:xfrm>
          <a:prstGeom prst="rect">
            <a:avLst/>
          </a:prstGeom>
          <a:noFill/>
        </p:spPr>
        <p:txBody>
          <a:bodyPr wrap="square" lIns="0" tIns="0" rIns="0" bIns="0" rtlCol="0">
            <a:spAutoFit/>
          </a:bodyPr>
          <a:lstStyle/>
          <a:p>
            <a:r>
              <a:rPr lang="en-GB" sz="1400" b="1" dirty="0">
                <a:solidFill>
                  <a:schemeClr val="tx2"/>
                </a:solidFill>
                <a:latin typeface="Arial" panose="020B0604020202020204" pitchFamily="34" charset="0"/>
                <a:ea typeface="Geneva" panose="020B0503030404040204" pitchFamily="34" charset="0"/>
                <a:cs typeface="Arial" panose="020B0604020202020204" pitchFamily="34" charset="0"/>
              </a:rPr>
              <a:t>HABITS OF INCLUSIVE TEACHERS</a:t>
            </a:r>
          </a:p>
          <a:p>
            <a:r>
              <a:rPr lang="en-GB" sz="1200" dirty="0">
                <a:solidFill>
                  <a:schemeClr val="tx2"/>
                </a:solidFill>
                <a:latin typeface="Arial" panose="020B0604020202020204" pitchFamily="34" charset="0"/>
                <a:ea typeface="Geneva" panose="020B0503030404040204" pitchFamily="34" charset="0"/>
                <a:cs typeface="Arial" panose="020B0604020202020204" pitchFamily="34" charset="0"/>
              </a:rPr>
              <a:t>As an outcome of co-working with mentor on 1-4 trainee teachers will review their experiences and identify inclusive behaviours. Sustaining these </a:t>
            </a:r>
            <a:r>
              <a:rPr lang="en-GB" sz="1200" dirty="0">
                <a:latin typeface="Arial" panose="020B0604020202020204" pitchFamily="34" charset="0"/>
                <a:ea typeface="Geneva" panose="020B0503030404040204" pitchFamily="34" charset="0"/>
                <a:cs typeface="Arial" panose="020B0604020202020204" pitchFamily="34" charset="0"/>
              </a:rPr>
              <a:t>behaviours will become a feature of their developing practice. </a:t>
            </a:r>
          </a:p>
        </p:txBody>
      </p:sp>
      <p:sp>
        <p:nvSpPr>
          <p:cNvPr id="17" name="TextBox 16">
            <a:extLst>
              <a:ext uri="{FF2B5EF4-FFF2-40B4-BE49-F238E27FC236}">
                <a16:creationId xmlns:a16="http://schemas.microsoft.com/office/drawing/2014/main" id="{AE931C20-3458-422A-A382-F92517BFC5AE}"/>
              </a:ext>
            </a:extLst>
          </p:cNvPr>
          <p:cNvSpPr txBox="1"/>
          <p:nvPr/>
        </p:nvSpPr>
        <p:spPr>
          <a:xfrm>
            <a:off x="1206456" y="6088460"/>
            <a:ext cx="10311091" cy="315471"/>
          </a:xfrm>
          <a:prstGeom prst="rect">
            <a:avLst/>
          </a:prstGeom>
          <a:solidFill>
            <a:schemeClr val="accent6"/>
          </a:solidFill>
        </p:spPr>
        <p:txBody>
          <a:bodyPr wrap="square" lIns="68580" tIns="34290" rIns="68580" bIns="34290" rtlCol="0">
            <a:spAutoFit/>
          </a:bodyPr>
          <a:lstStyle/>
          <a:p>
            <a:pPr algn="ctr"/>
            <a:r>
              <a:rPr lang="en-US" sz="1600" dirty="0">
                <a:solidFill>
                  <a:schemeClr val="bg1"/>
                </a:solidFill>
                <a:latin typeface="Arial" panose="020B0604020202020204" pitchFamily="34" charset="0"/>
                <a:cs typeface="Arial" panose="020B0604020202020204" pitchFamily="34" charset="0"/>
              </a:rPr>
              <a:t>Challenging, non-routine classroom scenarios that support trainees to engage in problem solving for inclusion. </a:t>
            </a:r>
          </a:p>
        </p:txBody>
      </p:sp>
      <p:graphicFrame>
        <p:nvGraphicFramePr>
          <p:cNvPr id="3" name="Diagram 2">
            <a:extLst>
              <a:ext uri="{FF2B5EF4-FFF2-40B4-BE49-F238E27FC236}">
                <a16:creationId xmlns:a16="http://schemas.microsoft.com/office/drawing/2014/main" id="{570A5575-1A32-8A4F-B4DD-45DEA837826B}"/>
              </a:ext>
            </a:extLst>
          </p:cNvPr>
          <p:cNvGraphicFramePr/>
          <p:nvPr>
            <p:extLst>
              <p:ext uri="{D42A27DB-BD31-4B8C-83A1-F6EECF244321}">
                <p14:modId xmlns:p14="http://schemas.microsoft.com/office/powerpoint/2010/main" val="2812540280"/>
              </p:ext>
            </p:extLst>
          </p:nvPr>
        </p:nvGraphicFramePr>
        <p:xfrm>
          <a:off x="5135872" y="738718"/>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2210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loud Callout 35">
            <a:extLst>
              <a:ext uri="{FF2B5EF4-FFF2-40B4-BE49-F238E27FC236}">
                <a16:creationId xmlns:a16="http://schemas.microsoft.com/office/drawing/2014/main" id="{782DA8E7-7E44-41D6-8398-DF403DF00C6B}"/>
              </a:ext>
            </a:extLst>
          </p:cNvPr>
          <p:cNvSpPr/>
          <p:nvPr/>
        </p:nvSpPr>
        <p:spPr>
          <a:xfrm>
            <a:off x="4475271" y="4515842"/>
            <a:ext cx="3651250" cy="1756370"/>
          </a:xfrm>
          <a:prstGeom prst="cloudCallout">
            <a:avLst>
              <a:gd name="adj1" fmla="val -6065"/>
              <a:gd name="adj2" fmla="val -90002"/>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a:t>
            </a:r>
            <a:r>
              <a:rPr lang="en-US" sz="1600" dirty="0" err="1">
                <a:solidFill>
                  <a:schemeClr val="tx2"/>
                </a:solidFill>
              </a:rPr>
              <a:t>recognise</a:t>
            </a:r>
            <a:r>
              <a:rPr lang="en-US" sz="1600" dirty="0">
                <a:solidFill>
                  <a:schemeClr val="tx2"/>
                </a:solidFill>
              </a:rPr>
              <a:t> that the exact same strategy can be simultaneously inclusive and exclusive</a:t>
            </a:r>
            <a:r>
              <a:rPr lang="en-US" sz="1600" dirty="0">
                <a:solidFill>
                  <a:schemeClr val="tx2"/>
                </a:solidFill>
                <a:latin typeface="News Gothic MT" panose="020B0503020103020203" pitchFamily="34" charset="0"/>
              </a:rPr>
              <a:t>.</a:t>
            </a:r>
            <a:endParaRPr lang="en-US" sz="1600" dirty="0">
              <a:solidFill>
                <a:schemeClr val="tx2"/>
              </a:solidFill>
            </a:endParaRPr>
          </a:p>
        </p:txBody>
      </p:sp>
      <p:sp>
        <p:nvSpPr>
          <p:cNvPr id="18" name="Cloud Callout 38">
            <a:extLst>
              <a:ext uri="{FF2B5EF4-FFF2-40B4-BE49-F238E27FC236}">
                <a16:creationId xmlns:a16="http://schemas.microsoft.com/office/drawing/2014/main" id="{B4185035-1A2E-4E33-A75E-382B452F1E24}"/>
              </a:ext>
            </a:extLst>
          </p:cNvPr>
          <p:cNvSpPr/>
          <p:nvPr/>
        </p:nvSpPr>
        <p:spPr>
          <a:xfrm>
            <a:off x="1432478" y="4247602"/>
            <a:ext cx="2578100" cy="1327928"/>
          </a:xfrm>
          <a:prstGeom prst="cloudCallout">
            <a:avLst>
              <a:gd name="adj1" fmla="val 54363"/>
              <a:gd name="adj2" fmla="val -78335"/>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situate myself as a learner of my own pupils</a:t>
            </a:r>
            <a:r>
              <a:rPr lang="en-US" sz="1600" dirty="0">
                <a:solidFill>
                  <a:schemeClr val="tx2"/>
                </a:solidFill>
                <a:latin typeface="News Gothic MT" panose="020B0503020103020203" pitchFamily="34" charset="0"/>
              </a:rPr>
              <a:t>.</a:t>
            </a:r>
            <a:endParaRPr lang="en-US" sz="1600" dirty="0">
              <a:solidFill>
                <a:schemeClr val="tx2"/>
              </a:solidFill>
            </a:endParaRPr>
          </a:p>
        </p:txBody>
      </p:sp>
      <p:sp>
        <p:nvSpPr>
          <p:cNvPr id="17" name="Cloud Callout 37">
            <a:extLst>
              <a:ext uri="{FF2B5EF4-FFF2-40B4-BE49-F238E27FC236}">
                <a16:creationId xmlns:a16="http://schemas.microsoft.com/office/drawing/2014/main" id="{4B5FE2B5-264A-40F8-A37F-942F4BD2C3CB}"/>
              </a:ext>
            </a:extLst>
          </p:cNvPr>
          <p:cNvSpPr/>
          <p:nvPr/>
        </p:nvSpPr>
        <p:spPr>
          <a:xfrm>
            <a:off x="2015789" y="1159481"/>
            <a:ext cx="2578100" cy="1574017"/>
          </a:xfrm>
          <a:prstGeom prst="cloudCallout">
            <a:avLst>
              <a:gd name="adj1" fmla="val 39685"/>
              <a:gd name="adj2" fmla="val 77218"/>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view pupils with learning difficulties as </a:t>
            </a:r>
            <a:r>
              <a:rPr lang="en-US" sz="1600" i="1" dirty="0">
                <a:solidFill>
                  <a:schemeClr val="tx2"/>
                </a:solidFill>
              </a:rPr>
              <a:t>my</a:t>
            </a:r>
            <a:r>
              <a:rPr lang="en-US" sz="1600" dirty="0">
                <a:solidFill>
                  <a:schemeClr val="tx2"/>
                </a:solidFill>
              </a:rPr>
              <a:t> responsibility </a:t>
            </a:r>
          </a:p>
        </p:txBody>
      </p:sp>
      <p:sp>
        <p:nvSpPr>
          <p:cNvPr id="16" name="Cloud Callout 36">
            <a:extLst>
              <a:ext uri="{FF2B5EF4-FFF2-40B4-BE49-F238E27FC236}">
                <a16:creationId xmlns:a16="http://schemas.microsoft.com/office/drawing/2014/main" id="{B646640E-52EC-4FA3-9FDA-B2EECD363276}"/>
              </a:ext>
            </a:extLst>
          </p:cNvPr>
          <p:cNvSpPr/>
          <p:nvPr/>
        </p:nvSpPr>
        <p:spPr>
          <a:xfrm>
            <a:off x="5130464" y="832718"/>
            <a:ext cx="2578100" cy="1574017"/>
          </a:xfrm>
          <a:prstGeom prst="cloudCallout">
            <a:avLst>
              <a:gd name="adj1" fmla="val 316"/>
              <a:gd name="adj2" fmla="val 92534"/>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see challenges as learning opportunities.</a:t>
            </a:r>
          </a:p>
        </p:txBody>
      </p:sp>
      <p:sp>
        <p:nvSpPr>
          <p:cNvPr id="13" name="Cloud Callout 33">
            <a:extLst>
              <a:ext uri="{FF2B5EF4-FFF2-40B4-BE49-F238E27FC236}">
                <a16:creationId xmlns:a16="http://schemas.microsoft.com/office/drawing/2014/main" id="{D0C814B6-CC5A-422A-9520-582C07B6C0AD}"/>
              </a:ext>
            </a:extLst>
          </p:cNvPr>
          <p:cNvSpPr/>
          <p:nvPr/>
        </p:nvSpPr>
        <p:spPr>
          <a:xfrm>
            <a:off x="8245139" y="1193285"/>
            <a:ext cx="2281428" cy="1756370"/>
          </a:xfrm>
          <a:prstGeom prst="cloudCallout">
            <a:avLst>
              <a:gd name="adj1" fmla="val -76152"/>
              <a:gd name="adj2" fmla="val 52197"/>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can adapt my teaching in response to my learners.</a:t>
            </a:r>
          </a:p>
        </p:txBody>
      </p:sp>
      <p:sp>
        <p:nvSpPr>
          <p:cNvPr id="6" name="Title 1">
            <a:extLst>
              <a:ext uri="{FF2B5EF4-FFF2-40B4-BE49-F238E27FC236}">
                <a16:creationId xmlns:a16="http://schemas.microsoft.com/office/drawing/2014/main" id="{E007F125-1B3C-4A58-8529-19D51D59B34D}"/>
              </a:ext>
            </a:extLst>
          </p:cNvPr>
          <p:cNvSpPr txBox="1">
            <a:spLocks/>
          </p:cNvSpPr>
          <p:nvPr/>
        </p:nvSpPr>
        <p:spPr>
          <a:xfrm>
            <a:off x="4055282" y="3246121"/>
            <a:ext cx="4071239" cy="430335"/>
          </a:xfrm>
          <a:prstGeom prst="rect">
            <a:avLst/>
          </a:prstGeom>
          <a:solidFill>
            <a:schemeClr val="bg1">
              <a:lumMod val="85000"/>
            </a:schemeClr>
          </a:solidFill>
          <a:ln w="25400">
            <a:solidFill>
              <a:schemeClr val="accent1"/>
            </a:solidFill>
          </a:ln>
        </p:spPr>
        <p:txBody>
          <a:bodyPr>
            <a:norm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pPr algn="ctr"/>
            <a:r>
              <a:rPr lang="en-US" sz="2400" dirty="0">
                <a:solidFill>
                  <a:schemeClr val="tx2"/>
                </a:solidFill>
                <a:latin typeface="Arial" panose="020B0604020202020204" pitchFamily="34" charset="0"/>
                <a:ea typeface="Geneva" panose="020B0503030404040204" pitchFamily="34" charset="0"/>
              </a:rPr>
              <a:t>Identifying inclusive habits</a:t>
            </a:r>
          </a:p>
        </p:txBody>
      </p:sp>
      <p:sp>
        <p:nvSpPr>
          <p:cNvPr id="14" name="Cloud Callout 34">
            <a:extLst>
              <a:ext uri="{FF2B5EF4-FFF2-40B4-BE49-F238E27FC236}">
                <a16:creationId xmlns:a16="http://schemas.microsoft.com/office/drawing/2014/main" id="{72C8BB1A-4468-4CCA-A3C8-418DEEBDD255}"/>
              </a:ext>
            </a:extLst>
          </p:cNvPr>
          <p:cNvSpPr/>
          <p:nvPr/>
        </p:nvSpPr>
        <p:spPr>
          <a:xfrm>
            <a:off x="8448339" y="3952285"/>
            <a:ext cx="2281428" cy="1756370"/>
          </a:xfrm>
          <a:prstGeom prst="cloudCallout">
            <a:avLst>
              <a:gd name="adj1" fmla="val -71925"/>
              <a:gd name="adj2" fmla="val -52469"/>
            </a:avLst>
          </a:prstGeom>
          <a:solidFill>
            <a:schemeClr val="bg1">
              <a:lumMod val="85000"/>
            </a:schemeClr>
          </a:solid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2"/>
                </a:solidFill>
              </a:rPr>
              <a:t>I have faith in my learners</a:t>
            </a:r>
            <a:r>
              <a:rPr lang="en-US" sz="1600" dirty="0">
                <a:solidFill>
                  <a:schemeClr val="tx2"/>
                </a:solidFill>
                <a:latin typeface="News Gothic MT" panose="020B0503020103020203" pitchFamily="34" charset="0"/>
              </a:rPr>
              <a:t>.</a:t>
            </a:r>
            <a:endParaRPr lang="en-US" sz="1600" dirty="0">
              <a:solidFill>
                <a:schemeClr val="tx2"/>
              </a:solidFill>
            </a:endParaRPr>
          </a:p>
        </p:txBody>
      </p:sp>
      <p:sp>
        <p:nvSpPr>
          <p:cNvPr id="19" name="Title 1">
            <a:extLst>
              <a:ext uri="{FF2B5EF4-FFF2-40B4-BE49-F238E27FC236}">
                <a16:creationId xmlns:a16="http://schemas.microsoft.com/office/drawing/2014/main" id="{5E00003B-2E54-494B-BB00-AB03B0F24479}"/>
              </a:ext>
            </a:extLst>
          </p:cNvPr>
          <p:cNvSpPr>
            <a:spLocks noGrp="1"/>
          </p:cNvSpPr>
          <p:nvPr>
            <p:ph type="title"/>
          </p:nvPr>
        </p:nvSpPr>
        <p:spPr>
          <a:xfrm>
            <a:off x="49160" y="127652"/>
            <a:ext cx="12142840" cy="647598"/>
          </a:xfrm>
        </p:spPr>
        <p:txBody>
          <a:bodyPr>
            <a:normAutofit/>
          </a:bodyPr>
          <a:lstStyle/>
          <a:p>
            <a:r>
              <a:rPr lang="en-GB" sz="2400" b="1" dirty="0">
                <a:latin typeface="Arial" panose="020B0604020202020204" pitchFamily="34" charset="0"/>
              </a:rPr>
              <a:t>Identifying inclusive habits</a:t>
            </a:r>
          </a:p>
        </p:txBody>
      </p:sp>
    </p:spTree>
    <p:custDataLst>
      <p:tags r:id="rId1"/>
    </p:custDataLst>
    <p:extLst>
      <p:ext uri="{BB962C8B-B14F-4D97-AF65-F5344CB8AC3E}">
        <p14:creationId xmlns:p14="http://schemas.microsoft.com/office/powerpoint/2010/main" val="365934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15C003-0E3C-4BC6-8D2E-A1CBD80B70B7}"/>
              </a:ext>
            </a:extLst>
          </p:cNvPr>
          <p:cNvSpPr txBox="1">
            <a:spLocks/>
          </p:cNvSpPr>
          <p:nvPr/>
        </p:nvSpPr>
        <p:spPr>
          <a:xfrm>
            <a:off x="1350884" y="2235365"/>
            <a:ext cx="9490230" cy="23872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GB" sz="4000" i="1" dirty="0">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8163F2-30CE-459E-9550-BF3BEF001789}"/>
              </a:ext>
            </a:extLst>
          </p:cNvPr>
          <p:cNvSpPr txBox="1"/>
          <p:nvPr/>
        </p:nvSpPr>
        <p:spPr>
          <a:xfrm>
            <a:off x="280922" y="2235365"/>
            <a:ext cx="11630153" cy="584776"/>
          </a:xfrm>
          <a:prstGeom prst="rect">
            <a:avLst/>
          </a:prstGeom>
          <a:noFill/>
        </p:spPr>
        <p:txBody>
          <a:bodyPr wrap="square" rtlCol="0">
            <a:spAutoFit/>
          </a:bodyPr>
          <a:lstStyle/>
          <a:p>
            <a:pPr algn="ctr"/>
            <a:r>
              <a:rPr lang="en-GB" sz="3200" b="1" dirty="0">
                <a:solidFill>
                  <a:schemeClr val="bg1"/>
                </a:solidFill>
                <a:latin typeface="Arial" panose="020B0604020202020204" pitchFamily="34" charset="0"/>
                <a:cs typeface="Arial" panose="020B0604020202020204" pitchFamily="34" charset="0"/>
              </a:rPr>
              <a:t>SEND: Built in, not bolt on</a:t>
            </a:r>
          </a:p>
        </p:txBody>
      </p:sp>
    </p:spTree>
    <p:custDataLst>
      <p:tags r:id="rId1"/>
    </p:custDataLst>
    <p:extLst>
      <p:ext uri="{BB962C8B-B14F-4D97-AF65-F5344CB8AC3E}">
        <p14:creationId xmlns:p14="http://schemas.microsoft.com/office/powerpoint/2010/main" val="292827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E00003B-2E54-494B-BB00-AB03B0F24479}"/>
              </a:ext>
            </a:extLst>
          </p:cNvPr>
          <p:cNvSpPr>
            <a:spLocks noGrp="1"/>
          </p:cNvSpPr>
          <p:nvPr>
            <p:ph type="title"/>
          </p:nvPr>
        </p:nvSpPr>
        <p:spPr>
          <a:xfrm>
            <a:off x="49160" y="127652"/>
            <a:ext cx="12142840" cy="647598"/>
          </a:xfrm>
        </p:spPr>
        <p:txBody>
          <a:bodyPr>
            <a:normAutofit/>
          </a:bodyPr>
          <a:lstStyle/>
          <a:p>
            <a:r>
              <a:rPr lang="en-GB" sz="2400" b="1" dirty="0">
                <a:latin typeface="Arial" panose="020B0604020202020204" pitchFamily="34" charset="0"/>
              </a:rPr>
              <a:t>Teacher Handbook: SEND</a:t>
            </a:r>
          </a:p>
        </p:txBody>
      </p:sp>
      <p:sp>
        <p:nvSpPr>
          <p:cNvPr id="2" name="Rectangle 1">
            <a:extLst>
              <a:ext uri="{FF2B5EF4-FFF2-40B4-BE49-F238E27FC236}">
                <a16:creationId xmlns:a16="http://schemas.microsoft.com/office/drawing/2014/main" id="{026D87CB-8582-3841-B330-E00B2DC404B3}"/>
              </a:ext>
            </a:extLst>
          </p:cNvPr>
          <p:cNvSpPr/>
          <p:nvPr/>
        </p:nvSpPr>
        <p:spPr>
          <a:xfrm>
            <a:off x="639233" y="1149964"/>
            <a:ext cx="10913534" cy="4862870"/>
          </a:xfrm>
          <a:prstGeom prst="rect">
            <a:avLst/>
          </a:prstGeom>
        </p:spPr>
        <p:txBody>
          <a:bodyPr wrap="square">
            <a:spAutoFit/>
          </a:bodyPr>
          <a:lstStyle/>
          <a:p>
            <a:r>
              <a:rPr lang="en-US" sz="2200" dirty="0"/>
              <a:t>Alongside the ITT SEND Resource Pack, a Teacher Handbook has been developed. </a:t>
            </a:r>
          </a:p>
          <a:p>
            <a:pPr>
              <a:spcAft>
                <a:spcPts val="1800"/>
              </a:spcAft>
            </a:pPr>
            <a:r>
              <a:rPr lang="en-US" sz="2200" dirty="0"/>
              <a:t>The handbook is free to download from the SEND Gateway and includes guidance on:</a:t>
            </a:r>
          </a:p>
          <a:p>
            <a:pPr marL="1200150" lvl="2" indent="-285750">
              <a:spcAft>
                <a:spcPts val="1200"/>
              </a:spcAft>
              <a:buFont typeface="Arial" panose="020B0604020202020204" pitchFamily="34" charset="0"/>
              <a:buChar char="•"/>
            </a:pPr>
            <a:r>
              <a:rPr lang="en-US" sz="2200" dirty="0"/>
              <a:t>Understanding your role</a:t>
            </a:r>
          </a:p>
          <a:p>
            <a:pPr marL="1200150" lvl="2" indent="-285750">
              <a:spcAft>
                <a:spcPts val="1200"/>
              </a:spcAft>
              <a:buFont typeface="Arial" panose="020B0604020202020204" pitchFamily="34" charset="0"/>
              <a:buChar char="•"/>
            </a:pPr>
            <a:r>
              <a:rPr lang="en-US" sz="2200" dirty="0"/>
              <a:t>Knowledge of the learner</a:t>
            </a:r>
          </a:p>
          <a:p>
            <a:pPr marL="1200150" lvl="2" indent="-285750">
              <a:spcAft>
                <a:spcPts val="1200"/>
              </a:spcAft>
              <a:buFont typeface="Arial" panose="020B0604020202020204" pitchFamily="34" charset="0"/>
              <a:buChar char="•"/>
            </a:pPr>
            <a:r>
              <a:rPr lang="en-US" sz="2200" dirty="0"/>
              <a:t>Planning inclusive lessons</a:t>
            </a:r>
          </a:p>
          <a:p>
            <a:pPr marL="1200150" lvl="2" indent="-285750">
              <a:spcAft>
                <a:spcPts val="1200"/>
              </a:spcAft>
              <a:buFont typeface="Arial" panose="020B0604020202020204" pitchFamily="34" charset="0"/>
              <a:buChar char="•"/>
            </a:pPr>
            <a:r>
              <a:rPr lang="en-US" sz="2200" dirty="0"/>
              <a:t>Creating an inclusive environment</a:t>
            </a:r>
          </a:p>
          <a:p>
            <a:pPr marL="1200150" lvl="2" indent="-285750">
              <a:spcAft>
                <a:spcPts val="1200"/>
              </a:spcAft>
              <a:buFont typeface="Arial" panose="020B0604020202020204" pitchFamily="34" charset="0"/>
              <a:buChar char="•"/>
            </a:pPr>
            <a:r>
              <a:rPr lang="en-US" sz="2200" dirty="0"/>
              <a:t>Subject specific guidance</a:t>
            </a:r>
          </a:p>
          <a:p>
            <a:pPr marL="1200150" lvl="2" indent="-285750">
              <a:spcAft>
                <a:spcPts val="1200"/>
              </a:spcAft>
              <a:buFont typeface="Arial" panose="020B0604020202020204" pitchFamily="34" charset="0"/>
              <a:buChar char="•"/>
            </a:pPr>
            <a:r>
              <a:rPr lang="en-US" sz="2200" dirty="0"/>
              <a:t>Graduated approach</a:t>
            </a:r>
          </a:p>
          <a:p>
            <a:pPr marL="1200150" lvl="2" indent="-285750">
              <a:spcAft>
                <a:spcPts val="1200"/>
              </a:spcAft>
              <a:buFont typeface="Arial" panose="020B0604020202020204" pitchFamily="34" charset="0"/>
              <a:buChar char="•"/>
            </a:pPr>
            <a:r>
              <a:rPr lang="en-US" sz="2200" dirty="0"/>
              <a:t>Strategies to scaffold learning</a:t>
            </a:r>
          </a:p>
          <a:p>
            <a:pPr marL="1200150" lvl="2" indent="-285750">
              <a:spcAft>
                <a:spcPts val="1200"/>
              </a:spcAft>
              <a:buFont typeface="Arial" panose="020B0604020202020204" pitchFamily="34" charset="0"/>
              <a:buChar char="•"/>
            </a:pPr>
            <a:r>
              <a:rPr lang="en-US" sz="2200" dirty="0"/>
              <a:t>Teacher wellbeing</a:t>
            </a:r>
          </a:p>
        </p:txBody>
      </p:sp>
    </p:spTree>
    <p:custDataLst>
      <p:tags r:id="rId1"/>
    </p:custDataLst>
    <p:extLst>
      <p:ext uri="{BB962C8B-B14F-4D97-AF65-F5344CB8AC3E}">
        <p14:creationId xmlns:p14="http://schemas.microsoft.com/office/powerpoint/2010/main" val="386371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mn-lt"/>
              </a:rPr>
              <a:t>Signposting</a:t>
            </a:r>
          </a:p>
        </p:txBody>
      </p:sp>
      <p:sp>
        <p:nvSpPr>
          <p:cNvPr id="3" name="Content Placeholder 2"/>
          <p:cNvSpPr>
            <a:spLocks noGrp="1"/>
          </p:cNvSpPr>
          <p:nvPr>
            <p:ph idx="1"/>
          </p:nvPr>
        </p:nvSpPr>
        <p:spPr/>
        <p:txBody>
          <a:bodyPr>
            <a:normAutofit/>
          </a:bodyPr>
          <a:lstStyle/>
          <a:p>
            <a:r>
              <a:rPr lang="en-GB" dirty="0">
                <a:hlinkClick r:id="rId2"/>
              </a:rPr>
              <a:t>NASBTT SEND toolkit</a:t>
            </a:r>
            <a:endParaRPr lang="en-GB" dirty="0"/>
          </a:p>
          <a:p>
            <a:r>
              <a:rPr lang="en-GB" dirty="0"/>
              <a:t>Shelley Moore, </a:t>
            </a:r>
            <a:r>
              <a:rPr lang="en-GB" dirty="0">
                <a:hlinkClick r:id="rId3"/>
              </a:rPr>
              <a:t>Transforming Inclusive Education – YouTube</a:t>
            </a:r>
            <a:endParaRPr lang="en-GB" dirty="0"/>
          </a:p>
          <a:p>
            <a:r>
              <a:rPr lang="en-GB" dirty="0"/>
              <a:t>Linda Darling Hammond, </a:t>
            </a:r>
            <a:r>
              <a:rPr lang="en-GB" dirty="0">
                <a:hlinkClick r:id="rId4"/>
              </a:rPr>
              <a:t>A good teacher in every classroom</a:t>
            </a:r>
            <a:endParaRPr lang="en-GB" dirty="0"/>
          </a:p>
          <a:p>
            <a:pPr marL="0" indent="0">
              <a:buNone/>
            </a:pPr>
            <a:endParaRPr lang="en-GB" dirty="0"/>
          </a:p>
          <a:p>
            <a:pPr marL="0" indent="0">
              <a:buNone/>
            </a:pPr>
            <a:r>
              <a:rPr lang="en-GB" sz="1800" b="1" dirty="0"/>
              <a:t>References:</a:t>
            </a:r>
            <a:endParaRPr lang="en-GB" sz="1800" dirty="0"/>
          </a:p>
          <a:p>
            <a:pPr marL="0" indent="0">
              <a:buNone/>
            </a:pPr>
            <a:r>
              <a:rPr lang="en-GB" sz="1800" dirty="0" err="1"/>
              <a:t>Hamerness</a:t>
            </a:r>
            <a:r>
              <a:rPr lang="en-GB" sz="1800" dirty="0"/>
              <a:t>, K, Darling-Hammond, L.E &amp; </a:t>
            </a:r>
            <a:r>
              <a:rPr lang="en-GB" sz="1800" dirty="0" err="1"/>
              <a:t>Bransford</a:t>
            </a:r>
            <a:r>
              <a:rPr lang="en-GB" sz="1800" dirty="0"/>
              <a:t>, J with Berliner, D, Cochran-Smith, M, McDonald, M &amp; </a:t>
            </a:r>
            <a:r>
              <a:rPr lang="en-GB" sz="1800" dirty="0" err="1"/>
              <a:t>Zeichner</a:t>
            </a:r>
            <a:r>
              <a:rPr lang="en-GB" sz="1800" dirty="0"/>
              <a:t>, K, (2005) How teachers learn and develop. In Darling-Hammond, L &amp; </a:t>
            </a:r>
            <a:r>
              <a:rPr lang="en-GB" sz="1800" dirty="0" err="1"/>
              <a:t>Bransford</a:t>
            </a:r>
            <a:r>
              <a:rPr lang="en-GB" sz="1800" dirty="0"/>
              <a:t>, J (</a:t>
            </a:r>
            <a:r>
              <a:rPr lang="en-GB" sz="1800" dirty="0" err="1"/>
              <a:t>Eds</a:t>
            </a:r>
            <a:r>
              <a:rPr lang="en-GB" sz="1800" dirty="0"/>
              <a:t>),</a:t>
            </a:r>
            <a:r>
              <a:rPr lang="en-GB" sz="1800" i="1" dirty="0"/>
              <a:t> Preparing teacher for a changing world: What teachers should learn and be able to do</a:t>
            </a:r>
            <a:r>
              <a:rPr lang="en-GB" sz="1800" dirty="0"/>
              <a:t>, (pp358-389) San Francisco: </a:t>
            </a:r>
            <a:r>
              <a:rPr lang="en-GB" sz="1800" dirty="0" err="1"/>
              <a:t>Jossey</a:t>
            </a:r>
            <a:r>
              <a:rPr lang="en-GB" sz="1800" dirty="0"/>
              <a:t>-Bass.</a:t>
            </a:r>
          </a:p>
          <a:p>
            <a:pPr marL="0" indent="0">
              <a:buNone/>
            </a:pPr>
            <a:r>
              <a:rPr lang="en-GB" sz="1800" dirty="0" err="1"/>
              <a:t>Hatano</a:t>
            </a:r>
            <a:r>
              <a:rPr lang="en-GB" sz="1800" dirty="0"/>
              <a:t>, G &amp; Inagaki, K (1986) Two courses of expertise. In H. Stevenson, H. Azuma &amp; K. </a:t>
            </a:r>
            <a:r>
              <a:rPr lang="en-GB" sz="1800" dirty="0" err="1"/>
              <a:t>Hakuta</a:t>
            </a:r>
            <a:r>
              <a:rPr lang="en-GB" sz="1800" dirty="0"/>
              <a:t> (</a:t>
            </a:r>
            <a:r>
              <a:rPr lang="en-GB" sz="1800" dirty="0" err="1"/>
              <a:t>Eds</a:t>
            </a:r>
            <a:r>
              <a:rPr lang="en-GB" sz="1800" dirty="0"/>
              <a:t>), </a:t>
            </a:r>
            <a:r>
              <a:rPr lang="en-GB" sz="1800" i="1" dirty="0"/>
              <a:t>Children development and education in Japan </a:t>
            </a:r>
            <a:r>
              <a:rPr lang="en-GB" sz="1800" dirty="0"/>
              <a:t>(pp262-272). New York: Freeman</a:t>
            </a:r>
          </a:p>
          <a:p>
            <a:pPr marL="0" indent="0">
              <a:buNone/>
            </a:pPr>
            <a:r>
              <a:rPr lang="en-GB" sz="1800" dirty="0" err="1"/>
              <a:t>Minz</a:t>
            </a:r>
            <a:r>
              <a:rPr lang="en-GB" sz="1800" dirty="0"/>
              <a:t> et al, (2020), The reality of reality shock for inclusion, in </a:t>
            </a:r>
            <a:r>
              <a:rPr lang="en-GB" sz="1800" i="1" dirty="0"/>
              <a:t>Teaching and Teacher Education</a:t>
            </a:r>
            <a:r>
              <a:rPr lang="en-GB" sz="1800" dirty="0"/>
              <a:t>. Vol. 91</a:t>
            </a:r>
          </a:p>
          <a:p>
            <a:pPr marL="0" indent="0">
              <a:buNone/>
            </a:pPr>
            <a:endParaRPr lang="en-GB" sz="1800" dirty="0"/>
          </a:p>
          <a:p>
            <a:pPr marL="0" indent="0">
              <a:buNone/>
            </a:pPr>
            <a:endParaRPr lang="en-GB" dirty="0"/>
          </a:p>
          <a:p>
            <a:endParaRPr lang="en-GB" dirty="0"/>
          </a:p>
        </p:txBody>
      </p:sp>
    </p:spTree>
    <p:extLst>
      <p:ext uri="{BB962C8B-B14F-4D97-AF65-F5344CB8AC3E}">
        <p14:creationId xmlns:p14="http://schemas.microsoft.com/office/powerpoint/2010/main" val="11796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FB798-7540-4EBD-8B4C-09AD526B39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9938286" cy="6858000"/>
          </a:xfrm>
          <a:prstGeom prst="rect">
            <a:avLst/>
          </a:prstGeom>
        </p:spPr>
      </p:pic>
      <p:pic>
        <p:nvPicPr>
          <p:cNvPr id="3" name="Picture 2">
            <a:extLst>
              <a:ext uri="{FF2B5EF4-FFF2-40B4-BE49-F238E27FC236}">
                <a16:creationId xmlns:a16="http://schemas.microsoft.com/office/drawing/2014/main" id="{B052019D-2680-4FBF-B944-735204EAF2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88222" y="4750814"/>
            <a:ext cx="1429539" cy="466983"/>
          </a:xfrm>
          <a:prstGeom prst="rect">
            <a:avLst/>
          </a:prstGeom>
        </p:spPr>
      </p:pic>
      <p:pic>
        <p:nvPicPr>
          <p:cNvPr id="6" name="Picture 5">
            <a:extLst>
              <a:ext uri="{FF2B5EF4-FFF2-40B4-BE49-F238E27FC236}">
                <a16:creationId xmlns:a16="http://schemas.microsoft.com/office/drawing/2014/main" id="{7E66133C-B689-449C-A59E-0FB9940E0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8222" y="3514250"/>
            <a:ext cx="1813836" cy="683906"/>
          </a:xfrm>
          <a:prstGeom prst="rect">
            <a:avLst/>
          </a:prstGeom>
        </p:spPr>
      </p:pic>
      <p:pic>
        <p:nvPicPr>
          <p:cNvPr id="8" name="Picture 7">
            <a:extLst>
              <a:ext uri="{FF2B5EF4-FFF2-40B4-BE49-F238E27FC236}">
                <a16:creationId xmlns:a16="http://schemas.microsoft.com/office/drawing/2014/main" id="{79DD7423-C139-4C3D-9E3F-563ABD1E8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88222" y="277560"/>
            <a:ext cx="1085917" cy="839776"/>
          </a:xfrm>
          <a:prstGeom prst="rect">
            <a:avLst/>
          </a:prstGeom>
        </p:spPr>
      </p:pic>
      <p:pic>
        <p:nvPicPr>
          <p:cNvPr id="11" name="Picture 10">
            <a:extLst>
              <a:ext uri="{FF2B5EF4-FFF2-40B4-BE49-F238E27FC236}">
                <a16:creationId xmlns:a16="http://schemas.microsoft.com/office/drawing/2014/main" id="{631DCECD-0F3E-478C-B2C7-269A1F2EF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88222" y="5770455"/>
            <a:ext cx="1676777" cy="683906"/>
          </a:xfrm>
          <a:prstGeom prst="rect">
            <a:avLst/>
          </a:prstGeom>
        </p:spPr>
      </p:pic>
    </p:spTree>
    <p:custDataLst>
      <p:tags r:id="rId1"/>
    </p:custDataLst>
    <p:extLst>
      <p:ext uri="{BB962C8B-B14F-4D97-AF65-F5344CB8AC3E}">
        <p14:creationId xmlns:p14="http://schemas.microsoft.com/office/powerpoint/2010/main" val="377094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normAutofit/>
          </a:bodyPr>
          <a:lstStyle/>
          <a:p>
            <a:r>
              <a:rPr lang="en-GB" b="1" dirty="0">
                <a:latin typeface="Arial" panose="020B0604020202020204" pitchFamily="34" charset="0"/>
              </a:rPr>
              <a:t>How do we teach everyone?</a:t>
            </a:r>
          </a:p>
        </p:txBody>
      </p:sp>
      <p:sp>
        <p:nvSpPr>
          <p:cNvPr id="7" name="Content Placeholder 2">
            <a:extLst>
              <a:ext uri="{FF2B5EF4-FFF2-40B4-BE49-F238E27FC236}">
                <a16:creationId xmlns:a16="http://schemas.microsoft.com/office/drawing/2014/main" id="{2546C81A-E545-463B-AFEE-6D1C5027CDB3}"/>
              </a:ext>
            </a:extLst>
          </p:cNvPr>
          <p:cNvSpPr txBox="1">
            <a:spLocks/>
          </p:cNvSpPr>
          <p:nvPr/>
        </p:nvSpPr>
        <p:spPr>
          <a:xfrm>
            <a:off x="312821" y="1309087"/>
            <a:ext cx="11566357" cy="4869735"/>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3000"/>
              </a:spcAft>
              <a:buFont typeface="Arial" panose="020B0604020202020204" pitchFamily="34" charset="0"/>
              <a:buNone/>
            </a:pPr>
            <a:r>
              <a:rPr lang="en-US" dirty="0">
                <a:ea typeface="Geneva" panose="020B0503030404040204" pitchFamily="34" charset="0"/>
              </a:rPr>
              <a:t>“The challenge here, of course, is that changing what teachers do in their classrooms is extremely difficult because classrooms are extremely complex places.  </a:t>
            </a:r>
          </a:p>
          <a:p>
            <a:pPr marL="0" indent="0">
              <a:spcBef>
                <a:spcPts val="0"/>
              </a:spcBef>
              <a:spcAft>
                <a:spcPts val="3000"/>
              </a:spcAft>
              <a:buFont typeface="Arial" panose="020B0604020202020204" pitchFamily="34" charset="0"/>
              <a:buNone/>
            </a:pPr>
            <a:r>
              <a:rPr lang="en-US" dirty="0">
                <a:ea typeface="Geneva" panose="020B0503030404040204" pitchFamily="34" charset="0"/>
              </a:rPr>
              <a:t>Teachers need to keep a strong focus on their </a:t>
            </a:r>
            <a:r>
              <a:rPr lang="en-US" b="1" dirty="0">
                <a:ea typeface="Geneva" panose="020B0503030404040204" pitchFamily="34" charset="0"/>
              </a:rPr>
              <a:t>instructional objectives, must respond to students’ instructional and other needs</a:t>
            </a:r>
            <a:r>
              <a:rPr lang="en-US" dirty="0">
                <a:ea typeface="Geneva" panose="020B0503030404040204" pitchFamily="34" charset="0"/>
              </a:rPr>
              <a:t>, manage classroom behaviour, keep a focus on equity and do this in real time when there is literally almost no time to think.</a:t>
            </a:r>
          </a:p>
          <a:p>
            <a:pPr marL="0" indent="0">
              <a:spcBef>
                <a:spcPts val="0"/>
              </a:spcBef>
              <a:spcAft>
                <a:spcPts val="3000"/>
              </a:spcAft>
              <a:buFont typeface="Arial" panose="020B0604020202020204" pitchFamily="34" charset="0"/>
              <a:buNone/>
            </a:pPr>
            <a:r>
              <a:rPr lang="en-US" dirty="0">
                <a:ea typeface="Geneva" panose="020B0503030404040204" pitchFamily="34" charset="0"/>
              </a:rPr>
              <a:t>If we are to realise the power of short cycle formative assessment to improve student achievement, we need to understand how to help teachers in changing  their classroom habits.”  </a:t>
            </a:r>
            <a:endParaRPr lang="en-US" sz="2000" i="1" dirty="0">
              <a:ea typeface="Geneva" panose="020B0503030404040204" pitchFamily="34" charset="0"/>
            </a:endParaRPr>
          </a:p>
          <a:p>
            <a:pPr marL="0" indent="0" algn="r">
              <a:spcBef>
                <a:spcPts val="0"/>
              </a:spcBef>
              <a:spcAft>
                <a:spcPts val="2400"/>
              </a:spcAft>
              <a:buFont typeface="Arial" panose="020B0604020202020204" pitchFamily="34" charset="0"/>
              <a:buNone/>
            </a:pPr>
            <a:r>
              <a:rPr lang="en-US" sz="2000" i="1" dirty="0">
                <a:ea typeface="Geneva" panose="020B0503030404040204" pitchFamily="34" charset="0"/>
              </a:rPr>
              <a:t>Dylan </a:t>
            </a:r>
            <a:r>
              <a:rPr lang="en-US" sz="2000" i="1" dirty="0" err="1">
                <a:ea typeface="Geneva" panose="020B0503030404040204" pitchFamily="34" charset="0"/>
              </a:rPr>
              <a:t>Wiliam</a:t>
            </a:r>
            <a:r>
              <a:rPr lang="en-US" sz="2000" i="1" dirty="0">
                <a:ea typeface="Geneva" panose="020B0503030404040204" pitchFamily="34" charset="0"/>
              </a:rPr>
              <a:t>, 2018, Creating the Schools our Children Need</a:t>
            </a:r>
          </a:p>
        </p:txBody>
      </p:sp>
    </p:spTree>
    <p:custDataLst>
      <p:tags r:id="rId1"/>
    </p:custDataLst>
    <p:extLst>
      <p:ext uri="{BB962C8B-B14F-4D97-AF65-F5344CB8AC3E}">
        <p14:creationId xmlns:p14="http://schemas.microsoft.com/office/powerpoint/2010/main" val="61855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D15C003-0E3C-4BC6-8D2E-A1CBD80B70B7}"/>
              </a:ext>
            </a:extLst>
          </p:cNvPr>
          <p:cNvSpPr txBox="1">
            <a:spLocks/>
          </p:cNvSpPr>
          <p:nvPr/>
        </p:nvSpPr>
        <p:spPr>
          <a:xfrm>
            <a:off x="1350884" y="2235365"/>
            <a:ext cx="9490230" cy="238726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en-GB" sz="4000" i="1" dirty="0">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FD8163F2-30CE-459E-9550-BF3BEF001789}"/>
              </a:ext>
            </a:extLst>
          </p:cNvPr>
          <p:cNvSpPr txBox="1"/>
          <p:nvPr/>
        </p:nvSpPr>
        <p:spPr>
          <a:xfrm>
            <a:off x="280922" y="2235365"/>
            <a:ext cx="11630153" cy="830997"/>
          </a:xfrm>
          <a:prstGeom prst="rect">
            <a:avLst/>
          </a:prstGeom>
          <a:noFill/>
        </p:spPr>
        <p:txBody>
          <a:bodyPr wrap="square" rtlCol="0">
            <a:spAutoFit/>
          </a:bodyPr>
          <a:lstStyle/>
          <a:p>
            <a:pPr algn="ctr"/>
            <a:r>
              <a:rPr lang="en-GB" sz="4800" b="1" dirty="0">
                <a:solidFill>
                  <a:schemeClr val="bg1"/>
                </a:solidFill>
                <a:latin typeface="Arial" panose="020B0604020202020204" pitchFamily="34" charset="0"/>
                <a:cs typeface="Arial" panose="020B0604020202020204" pitchFamily="34" charset="0"/>
              </a:rPr>
              <a:t>Setting clear direction for inclusive ITT</a:t>
            </a:r>
          </a:p>
        </p:txBody>
      </p:sp>
    </p:spTree>
    <p:custDataLst>
      <p:tags r:id="rId1"/>
    </p:custDataLst>
    <p:extLst>
      <p:ext uri="{BB962C8B-B14F-4D97-AF65-F5344CB8AC3E}">
        <p14:creationId xmlns:p14="http://schemas.microsoft.com/office/powerpoint/2010/main" val="129775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Re-framing our approach</a:t>
            </a:r>
          </a:p>
        </p:txBody>
      </p:sp>
      <p:sp>
        <p:nvSpPr>
          <p:cNvPr id="6" name="Content Placeholder 2">
            <a:extLst>
              <a:ext uri="{FF2B5EF4-FFF2-40B4-BE49-F238E27FC236}">
                <a16:creationId xmlns:a16="http://schemas.microsoft.com/office/drawing/2014/main" id="{CE8590FA-393B-4C05-831F-9479C20B3BA4}"/>
              </a:ext>
            </a:extLst>
          </p:cNvPr>
          <p:cNvSpPr>
            <a:spLocks noGrp="1"/>
          </p:cNvSpPr>
          <p:nvPr>
            <p:ph idx="1"/>
          </p:nvPr>
        </p:nvSpPr>
        <p:spPr>
          <a:xfrm>
            <a:off x="457200" y="1200151"/>
            <a:ext cx="10897268" cy="4605226"/>
          </a:xfrm>
        </p:spPr>
        <p:txBody>
          <a:bodyPr anchor="ctr">
            <a:normAutofit fontScale="70000" lnSpcReduction="20000"/>
          </a:bodyPr>
          <a:lstStyle/>
          <a:p>
            <a:pPr marL="0" indent="0">
              <a:lnSpc>
                <a:spcPct val="100000"/>
              </a:lnSpc>
              <a:spcAft>
                <a:spcPts val="1000"/>
              </a:spcAft>
              <a:buNone/>
            </a:pPr>
            <a:r>
              <a:rPr lang="en-GB" b="1" dirty="0">
                <a:solidFill>
                  <a:schemeClr val="accent1"/>
                </a:solidFill>
              </a:rPr>
              <a:t>Trainee Teachers </a:t>
            </a:r>
            <a:r>
              <a:rPr lang="en-GB" dirty="0"/>
              <a:t>come into the profession with a passion and ambition to make a difference to </a:t>
            </a:r>
            <a:r>
              <a:rPr lang="en-GB" b="1" i="1" dirty="0"/>
              <a:t>all</a:t>
            </a:r>
            <a:r>
              <a:rPr lang="en-GB" i="1" dirty="0"/>
              <a:t> </a:t>
            </a:r>
            <a:r>
              <a:rPr lang="en-GB" dirty="0"/>
              <a:t>pupils. </a:t>
            </a:r>
          </a:p>
          <a:p>
            <a:pPr marL="0" indent="0">
              <a:lnSpc>
                <a:spcPct val="100000"/>
              </a:lnSpc>
              <a:spcAft>
                <a:spcPts val="1000"/>
              </a:spcAft>
              <a:buNone/>
            </a:pPr>
            <a:r>
              <a:rPr lang="en-GB" b="1" dirty="0">
                <a:solidFill>
                  <a:schemeClr val="accent6"/>
                </a:solidFill>
              </a:rPr>
              <a:t>ITT Providers </a:t>
            </a:r>
            <a:r>
              <a:rPr lang="en-GB" dirty="0"/>
              <a:t>and </a:t>
            </a:r>
            <a:r>
              <a:rPr lang="en-GB" b="1" dirty="0">
                <a:solidFill>
                  <a:schemeClr val="accent4"/>
                </a:solidFill>
              </a:rPr>
              <a:t>School Mentors </a:t>
            </a:r>
            <a:r>
              <a:rPr lang="en-GB" dirty="0"/>
              <a:t>share those same goals. </a:t>
            </a:r>
          </a:p>
          <a:p>
            <a:pPr marL="0" indent="0">
              <a:lnSpc>
                <a:spcPct val="100000"/>
              </a:lnSpc>
              <a:spcAft>
                <a:spcPts val="1000"/>
              </a:spcAft>
              <a:buNone/>
            </a:pPr>
            <a:r>
              <a:rPr lang="en-GB" dirty="0"/>
              <a:t>Recent reviews of ITT suggest inadequate preparation of new teachers to support learners with SEND. </a:t>
            </a:r>
          </a:p>
          <a:p>
            <a:pPr marL="0" indent="0">
              <a:lnSpc>
                <a:spcPct val="100000"/>
              </a:lnSpc>
              <a:spcAft>
                <a:spcPts val="1000"/>
              </a:spcAft>
              <a:buNone/>
            </a:pPr>
            <a:r>
              <a:rPr lang="en-GB" dirty="0"/>
              <a:t>The way the system looks at this issue needs re-framing.</a:t>
            </a:r>
          </a:p>
          <a:p>
            <a:r>
              <a:rPr lang="en-US" dirty="0">
                <a:solidFill>
                  <a:schemeClr val="tx1"/>
                </a:solidFill>
              </a:rPr>
              <a:t>Recent reviews of ITT suggest inadequate preparation of new teachers to support learners with SEND.</a:t>
            </a:r>
          </a:p>
          <a:p>
            <a:r>
              <a:rPr lang="en-US" dirty="0">
                <a:solidFill>
                  <a:schemeClr val="tx1"/>
                </a:solidFill>
              </a:rPr>
              <a:t>Perhaps we’ve been asking the wrong questions to gauge early career teachers’ preparedness for the classroom. Rather than ‘</a:t>
            </a:r>
            <a:r>
              <a:rPr lang="en-US" i="1" dirty="0">
                <a:solidFill>
                  <a:schemeClr val="tx1"/>
                </a:solidFill>
              </a:rPr>
              <a:t>How ready do you feel to teach children with special educational needs?</a:t>
            </a:r>
            <a:r>
              <a:rPr lang="en-US" dirty="0">
                <a:solidFill>
                  <a:schemeClr val="tx1"/>
                </a:solidFill>
              </a:rPr>
              <a:t>’, we should be asking ‘</a:t>
            </a:r>
            <a:r>
              <a:rPr lang="en-US" i="1" dirty="0">
                <a:solidFill>
                  <a:schemeClr val="tx1"/>
                </a:solidFill>
              </a:rPr>
              <a:t>How skilled are you to notice when learning is effective?</a:t>
            </a:r>
            <a:r>
              <a:rPr lang="en-US" dirty="0">
                <a:solidFill>
                  <a:schemeClr val="tx1"/>
                </a:solidFill>
              </a:rPr>
              <a:t>’ and ‘</a:t>
            </a:r>
            <a:r>
              <a:rPr lang="en-US" i="1" dirty="0">
                <a:solidFill>
                  <a:schemeClr val="tx1"/>
                </a:solidFill>
              </a:rPr>
              <a:t>How prepared are you to adapt your teaching and/or the environment, to better enable groups and individuals to make progress?’</a:t>
            </a:r>
            <a:endParaRPr lang="en-US" dirty="0">
              <a:solidFill>
                <a:schemeClr val="tx1"/>
              </a:solidFill>
            </a:endParaRPr>
          </a:p>
          <a:p>
            <a:r>
              <a:rPr lang="en-US" dirty="0">
                <a:solidFill>
                  <a:schemeClr val="tx1"/>
                </a:solidFill>
              </a:rPr>
              <a:t>This type of questions would focus our solutions on teaching and learning, rather than the ‘magic wand’ implied by having a thorough knowledge of diagnosed conditions. Knowing about conditions and disabilities is interesting and can provide professional development but is not essential to meeting the needs of learners in the classroom.</a:t>
            </a:r>
          </a:p>
          <a:p>
            <a:r>
              <a:rPr lang="en-US" dirty="0">
                <a:solidFill>
                  <a:schemeClr val="tx1"/>
                </a:solidFill>
              </a:rPr>
              <a:t>This resource re-frames </a:t>
            </a:r>
            <a:endParaRPr lang="en-GB" dirty="0"/>
          </a:p>
        </p:txBody>
      </p:sp>
    </p:spTree>
    <p:custDataLst>
      <p:tags r:id="rId1"/>
    </p:custDataLst>
    <p:extLst>
      <p:ext uri="{BB962C8B-B14F-4D97-AF65-F5344CB8AC3E}">
        <p14:creationId xmlns:p14="http://schemas.microsoft.com/office/powerpoint/2010/main" val="265573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See SEND as central not peripheral</a:t>
            </a:r>
          </a:p>
        </p:txBody>
      </p:sp>
      <p:sp>
        <p:nvSpPr>
          <p:cNvPr id="5" name="Content Placeholder 2">
            <a:extLst>
              <a:ext uri="{FF2B5EF4-FFF2-40B4-BE49-F238E27FC236}">
                <a16:creationId xmlns:a16="http://schemas.microsoft.com/office/drawing/2014/main" id="{2E987E5B-805B-4350-98C2-2759F52A526A}"/>
              </a:ext>
            </a:extLst>
          </p:cNvPr>
          <p:cNvSpPr txBox="1">
            <a:spLocks/>
          </p:cNvSpPr>
          <p:nvPr/>
        </p:nvSpPr>
        <p:spPr>
          <a:xfrm>
            <a:off x="443346" y="1254724"/>
            <a:ext cx="11305308" cy="4605226"/>
          </a:xfrm>
          <a:prstGeom prst="rect">
            <a:avLst/>
          </a:prstGeom>
        </p:spPr>
        <p:txBody>
          <a:bodyPr vert="horz" lIns="91440" tIns="45720" rIns="91440" bIns="45720" rtlCol="0" anchor="ctr" anchorCtr="0">
            <a:noAutofit/>
          </a:bodyPr>
          <a:lstStyle>
            <a:lvl1pPr marL="342900" indent="-342900" algn="l" defTabSz="914400" rtl="0" eaLnBrk="1" latinLnBrk="0" hangingPunct="1">
              <a:lnSpc>
                <a:spcPct val="90000"/>
              </a:lnSpc>
              <a:spcBef>
                <a:spcPts val="1000"/>
              </a:spcBef>
              <a:spcAft>
                <a:spcPts val="600"/>
              </a:spcAft>
              <a:buClr>
                <a:schemeClr val="tx1"/>
              </a:buClr>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1pPr>
            <a:lvl2pPr marL="539750" indent="-257175" algn="l" defTabSz="914400" rtl="0" eaLnBrk="1" latinLnBrk="0" hangingPunct="1">
              <a:lnSpc>
                <a:spcPct val="90000"/>
              </a:lnSpc>
              <a:spcBef>
                <a:spcPts val="500"/>
              </a:spcBef>
              <a:spcAft>
                <a:spcPts val="600"/>
              </a:spcAft>
              <a:buClr>
                <a:schemeClr val="tx1"/>
              </a:buClr>
              <a:buSzPct val="90000"/>
              <a:buFont typeface="Arial" panose="020B0604020202020204" pitchFamily="34" charset="0"/>
              <a:buChar char="■"/>
              <a:defRPr sz="2400" b="0" kern="1200">
                <a:solidFill>
                  <a:schemeClr val="tx2"/>
                </a:solidFill>
                <a:latin typeface="Arial" panose="020B0604020202020204" pitchFamily="34" charset="0"/>
                <a:ea typeface="+mn-ea"/>
                <a:cs typeface="Arial" panose="020B0604020202020204" pitchFamily="34" charset="0"/>
              </a:defRPr>
            </a:lvl2pPr>
            <a:lvl3pPr marL="809625" indent="-268288"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300" b="0" kern="1200">
                <a:solidFill>
                  <a:schemeClr val="tx2"/>
                </a:solidFill>
                <a:latin typeface="Arial" panose="020B0604020202020204" pitchFamily="34" charset="0"/>
                <a:ea typeface="+mn-ea"/>
                <a:cs typeface="Arial" panose="020B0604020202020204" pitchFamily="34" charset="0"/>
              </a:defRPr>
            </a:lvl3pPr>
            <a:lvl4pPr marL="903288" indent="-228600" algn="l" defTabSz="914400" rtl="0" eaLnBrk="1" latinLnBrk="0" hangingPunct="1">
              <a:lnSpc>
                <a:spcPct val="90000"/>
              </a:lnSpc>
              <a:spcBef>
                <a:spcPts val="500"/>
              </a:spcBef>
              <a:spcAft>
                <a:spcPts val="600"/>
              </a:spcAft>
              <a:buClr>
                <a:schemeClr val="tx1"/>
              </a:buClr>
              <a:buSzPct val="80000"/>
              <a:buFont typeface="Arial" panose="020B0604020202020204" pitchFamily="34" charset="0"/>
              <a:buChar char="■"/>
              <a:defRPr sz="2200" kern="1200">
                <a:solidFill>
                  <a:schemeClr val="tx2"/>
                </a:solidFill>
                <a:latin typeface="Arial" panose="020B0604020202020204" pitchFamily="34" charset="0"/>
                <a:ea typeface="+mn-ea"/>
                <a:cs typeface="Arial" panose="020B0604020202020204" pitchFamily="34" charset="0"/>
              </a:defRPr>
            </a:lvl4pPr>
            <a:lvl5pPr marL="984250" indent="-269875" algn="l" defTabSz="914400" rtl="0" eaLnBrk="1" latinLnBrk="0" hangingPunct="1">
              <a:lnSpc>
                <a:spcPct val="90000"/>
              </a:lnSpc>
              <a:spcBef>
                <a:spcPts val="500"/>
              </a:spcBef>
              <a:spcAft>
                <a:spcPts val="600"/>
              </a:spcAft>
              <a:buClr>
                <a:schemeClr val="tx1"/>
              </a:buClr>
              <a:buSzPct val="7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0"/>
              </a:spcAft>
              <a:buFont typeface="Arial" panose="020B0604020202020204" pitchFamily="34" charset="0"/>
              <a:buNone/>
            </a:pPr>
            <a:r>
              <a:rPr lang="en-GB" dirty="0"/>
              <a:t>By rethinking teaching SEND as </a:t>
            </a:r>
            <a:r>
              <a:rPr lang="en-GB" i="1" dirty="0"/>
              <a:t>central</a:t>
            </a:r>
            <a:r>
              <a:rPr lang="en-GB" dirty="0"/>
              <a:t> to teaching practice, we fundamentally grow the capacity of the teaching profession in a dynamic and systemic way.  </a:t>
            </a:r>
          </a:p>
          <a:p>
            <a:pPr marL="0" indent="0">
              <a:lnSpc>
                <a:spcPct val="100000"/>
              </a:lnSpc>
              <a:spcBef>
                <a:spcPts val="0"/>
              </a:spcBef>
              <a:spcAft>
                <a:spcPts val="0"/>
              </a:spcAft>
              <a:buFont typeface="Arial" panose="020B0604020202020204" pitchFamily="34" charset="0"/>
              <a:buNone/>
            </a:pPr>
            <a:r>
              <a:rPr lang="en-GB" dirty="0"/>
              <a:t>If we get this right, there is a real opportunity to strengthen quality teaching.</a:t>
            </a:r>
            <a:r>
              <a:rPr lang="en-GB" b="1" i="1" dirty="0"/>
              <a:t>     </a:t>
            </a:r>
          </a:p>
          <a:p>
            <a:pPr marL="0" indent="0">
              <a:lnSpc>
                <a:spcPct val="100000"/>
              </a:lnSpc>
              <a:spcBef>
                <a:spcPts val="0"/>
              </a:spcBef>
              <a:spcAft>
                <a:spcPts val="3000"/>
              </a:spcAft>
              <a:buFont typeface="Arial" panose="020B0604020202020204" pitchFamily="34" charset="0"/>
              <a:buNone/>
            </a:pPr>
            <a:r>
              <a:rPr lang="en-GB" i="1" dirty="0"/>
              <a:t>And by doing this well, we can ensure all learners with SEND become recipients of good teaching.</a:t>
            </a:r>
          </a:p>
          <a:p>
            <a:pPr marL="0" indent="0">
              <a:lnSpc>
                <a:spcPct val="100000"/>
              </a:lnSpc>
              <a:spcBef>
                <a:spcPts val="0"/>
              </a:spcBef>
              <a:spcAft>
                <a:spcPts val="3000"/>
              </a:spcAft>
              <a:buFont typeface="Arial" panose="020B0604020202020204" pitchFamily="34" charset="0"/>
              <a:buNone/>
            </a:pPr>
            <a:r>
              <a:rPr lang="en-GB" b="1" dirty="0">
                <a:solidFill>
                  <a:schemeClr val="accent6"/>
                </a:solidFill>
              </a:rPr>
              <a:t>It is important for teachers to feel both hopeful and able to harness the skills required to teach all learners in their classrooms – not specific knowledge relating to diagnosed labels, but adaptable knowledge and skill to address the challenges children face in their learning. </a:t>
            </a:r>
          </a:p>
        </p:txBody>
      </p:sp>
    </p:spTree>
    <p:custDataLst>
      <p:tags r:id="rId1"/>
    </p:custDataLst>
    <p:extLst>
      <p:ext uri="{BB962C8B-B14F-4D97-AF65-F5344CB8AC3E}">
        <p14:creationId xmlns:p14="http://schemas.microsoft.com/office/powerpoint/2010/main" val="3005003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74CA71-1ADE-8740-82ED-6A6AAD0848C2}"/>
              </a:ext>
            </a:extLst>
          </p:cNvPr>
          <p:cNvSpPr/>
          <p:nvPr/>
        </p:nvSpPr>
        <p:spPr>
          <a:xfrm>
            <a:off x="601132" y="870566"/>
            <a:ext cx="11032067" cy="54794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984E603-92BF-0C4F-8599-1D22CD877377}"/>
              </a:ext>
            </a:extLst>
          </p:cNvPr>
          <p:cNvSpPr/>
          <p:nvPr/>
        </p:nvSpPr>
        <p:spPr>
          <a:xfrm>
            <a:off x="1028950" y="5673087"/>
            <a:ext cx="8826364" cy="435292"/>
          </a:xfrm>
          <a:prstGeom prst="rect">
            <a:avLst/>
          </a:prstGeom>
          <a:solidFill>
            <a:sysClr val="window" lastClr="FFFFFF">
              <a:lumMod val="95000"/>
            </a:sysClr>
          </a:solidFill>
          <a:ln w="6350" cap="flat" cmpd="sng" algn="ctr">
            <a:solidFill>
              <a:sysClr val="windowText" lastClr="000000"/>
            </a:solidFill>
            <a:prstDash val="solid"/>
            <a:miter lim="800000"/>
          </a:ln>
          <a:effectLst/>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133" b="0" i="0" u="none" strike="noStrike" kern="0" cap="none" spc="0" normalizeH="0" baseline="0" noProof="0">
              <a:ln>
                <a:noFill/>
              </a:ln>
              <a:solidFill>
                <a:prstClr val="black"/>
              </a:solidFill>
              <a:effectLst/>
              <a:uLnTx/>
              <a:uFillTx/>
              <a:ea typeface="+mn-ea"/>
              <a:cs typeface="Avenir Book"/>
            </a:endParaRPr>
          </a:p>
        </p:txBody>
      </p:sp>
      <p:graphicFrame>
        <p:nvGraphicFramePr>
          <p:cNvPr id="37" name="Content Placeholder 5">
            <a:extLst>
              <a:ext uri="{FF2B5EF4-FFF2-40B4-BE49-F238E27FC236}">
                <a16:creationId xmlns:a16="http://schemas.microsoft.com/office/drawing/2014/main" id="{5BBD9E07-3E23-0144-BD2F-126E32F5E64A}"/>
              </a:ext>
            </a:extLst>
          </p:cNvPr>
          <p:cNvGraphicFramePr>
            <a:graphicFrameLocks/>
          </p:cNvGraphicFramePr>
          <p:nvPr>
            <p:extLst>
              <p:ext uri="{D42A27DB-BD31-4B8C-83A1-F6EECF244321}">
                <p14:modId xmlns:p14="http://schemas.microsoft.com/office/powerpoint/2010/main" val="633589900"/>
              </p:ext>
            </p:extLst>
          </p:nvPr>
        </p:nvGraphicFramePr>
        <p:xfrm>
          <a:off x="1028950" y="1033493"/>
          <a:ext cx="8826364" cy="32707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38" name="Table 37">
            <a:extLst>
              <a:ext uri="{FF2B5EF4-FFF2-40B4-BE49-F238E27FC236}">
                <a16:creationId xmlns:a16="http://schemas.microsoft.com/office/drawing/2014/main" id="{5516F287-CA37-6548-B94E-66D547D9B2E7}"/>
              </a:ext>
            </a:extLst>
          </p:cNvPr>
          <p:cNvGraphicFramePr>
            <a:graphicFrameLocks noGrp="1"/>
          </p:cNvGraphicFramePr>
          <p:nvPr>
            <p:extLst>
              <p:ext uri="{D42A27DB-BD31-4B8C-83A1-F6EECF244321}">
                <p14:modId xmlns:p14="http://schemas.microsoft.com/office/powerpoint/2010/main" val="80235763"/>
              </p:ext>
            </p:extLst>
          </p:nvPr>
        </p:nvGraphicFramePr>
        <p:xfrm>
          <a:off x="10168315" y="1003169"/>
          <a:ext cx="1243531" cy="5133104"/>
        </p:xfrm>
        <a:graphic>
          <a:graphicData uri="http://schemas.openxmlformats.org/drawingml/2006/table">
            <a:tbl>
              <a:tblPr/>
              <a:tblGrid>
                <a:gridCol w="1243531">
                  <a:extLst>
                    <a:ext uri="{9D8B030D-6E8A-4147-A177-3AD203B41FA5}">
                      <a16:colId xmlns:a16="http://schemas.microsoft.com/office/drawing/2014/main" val="20000"/>
                    </a:ext>
                  </a:extLst>
                </a:gridCol>
              </a:tblGrid>
              <a:tr h="51331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800" dirty="0">
                        <a:solidFill>
                          <a:schemeClr val="tx2"/>
                        </a:solidFill>
                        <a:latin typeface="+mn-lt"/>
                        <a:cs typeface="Avenir Book"/>
                      </a:endParaRPr>
                    </a:p>
                    <a:p>
                      <a:r>
                        <a:rPr lang="en-US" sz="1800" dirty="0">
                          <a:solidFill>
                            <a:schemeClr val="tx2"/>
                          </a:solidFill>
                          <a:latin typeface="+mn-lt"/>
                          <a:cs typeface="Avenir Book"/>
                        </a:rPr>
                        <a:t>Mentor</a:t>
                      </a:r>
                    </a:p>
                    <a:p>
                      <a:r>
                        <a:rPr lang="en-US" sz="1800" dirty="0">
                          <a:solidFill>
                            <a:schemeClr val="tx2"/>
                          </a:solidFill>
                          <a:latin typeface="+mn-lt"/>
                          <a:cs typeface="Avenir Book"/>
                        </a:rPr>
                        <a:t>Guide</a:t>
                      </a:r>
                    </a:p>
                    <a:p>
                      <a:endParaRPr lang="en-US" sz="1800" dirty="0">
                        <a:solidFill>
                          <a:schemeClr val="tx2"/>
                        </a:solidFill>
                        <a:latin typeface="+mn-lt"/>
                        <a:cs typeface="Avenir Book"/>
                      </a:endParaRPr>
                    </a:p>
                    <a:p>
                      <a:r>
                        <a:rPr lang="en-US" sz="1800" dirty="0">
                          <a:solidFill>
                            <a:schemeClr val="tx2"/>
                          </a:solidFill>
                          <a:latin typeface="+mn-lt"/>
                          <a:cs typeface="Avenir Book"/>
                        </a:rPr>
                        <a:t>Trainee </a:t>
                      </a:r>
                    </a:p>
                    <a:p>
                      <a:r>
                        <a:rPr lang="en-US" sz="1800" dirty="0">
                          <a:solidFill>
                            <a:schemeClr val="tx2"/>
                          </a:solidFill>
                          <a:latin typeface="+mn-lt"/>
                          <a:cs typeface="Avenir Book"/>
                        </a:rPr>
                        <a:t>Guide </a:t>
                      </a:r>
                    </a:p>
                    <a:p>
                      <a:endParaRPr lang="en-US" sz="1800" dirty="0">
                        <a:solidFill>
                          <a:schemeClr val="tx2"/>
                        </a:solidFill>
                        <a:latin typeface="+mn-lt"/>
                        <a:cs typeface="Avenir Book"/>
                      </a:endParaRPr>
                    </a:p>
                    <a:p>
                      <a:r>
                        <a:rPr lang="en-US" sz="1800" dirty="0">
                          <a:solidFill>
                            <a:schemeClr val="tx2"/>
                          </a:solidFill>
                          <a:latin typeface="+mn-lt"/>
                          <a:cs typeface="Avenir Book"/>
                        </a:rPr>
                        <a:t>ITT Provider</a:t>
                      </a:r>
                    </a:p>
                    <a:p>
                      <a:r>
                        <a:rPr lang="en-US" sz="1800" dirty="0">
                          <a:solidFill>
                            <a:schemeClr val="tx2"/>
                          </a:solidFill>
                          <a:latin typeface="+mn-lt"/>
                          <a:cs typeface="Avenir Book"/>
                        </a:rPr>
                        <a:t>Guide</a:t>
                      </a:r>
                    </a:p>
                    <a:p>
                      <a:endParaRPr lang="en-US" sz="1800" dirty="0">
                        <a:solidFill>
                          <a:schemeClr val="tx2"/>
                        </a:solidFill>
                        <a:latin typeface="+mn-lt"/>
                        <a:cs typeface="Avenir Book"/>
                      </a:endParaRPr>
                    </a:p>
                    <a:p>
                      <a:r>
                        <a:rPr lang="en-US" sz="1800" dirty="0">
                          <a:solidFill>
                            <a:schemeClr val="tx2"/>
                          </a:solidFill>
                          <a:latin typeface="+mn-lt"/>
                          <a:cs typeface="Avenir Book"/>
                        </a:rPr>
                        <a:t>Myth Busting</a:t>
                      </a:r>
                    </a:p>
                    <a:p>
                      <a:endParaRPr lang="en-US" sz="1800" dirty="0">
                        <a:solidFill>
                          <a:schemeClr val="tx2"/>
                        </a:solidFill>
                        <a:latin typeface="+mn-lt"/>
                        <a:cs typeface="Avenir Book"/>
                      </a:endParaRPr>
                    </a:p>
                    <a:p>
                      <a:r>
                        <a:rPr lang="en-US" sz="1800" dirty="0">
                          <a:solidFill>
                            <a:schemeClr val="tx2"/>
                          </a:solidFill>
                          <a:latin typeface="+mn-lt"/>
                          <a:cs typeface="Avenir Book"/>
                        </a:rPr>
                        <a:t>Wider</a:t>
                      </a:r>
                    </a:p>
                    <a:p>
                      <a:r>
                        <a:rPr lang="en-US" sz="1800" dirty="0">
                          <a:solidFill>
                            <a:schemeClr val="tx2"/>
                          </a:solidFill>
                          <a:latin typeface="+mn-lt"/>
                          <a:cs typeface="Avenir Book"/>
                        </a:rPr>
                        <a:t>Reading</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39" name="Table 38">
            <a:extLst>
              <a:ext uri="{FF2B5EF4-FFF2-40B4-BE49-F238E27FC236}">
                <a16:creationId xmlns:a16="http://schemas.microsoft.com/office/drawing/2014/main" id="{E107504D-E17D-DA4E-8A0C-C2FE34336D51}"/>
              </a:ext>
            </a:extLst>
          </p:cNvPr>
          <p:cNvGraphicFramePr>
            <a:graphicFrameLocks noGrp="1"/>
          </p:cNvGraphicFramePr>
          <p:nvPr>
            <p:extLst>
              <p:ext uri="{D42A27DB-BD31-4B8C-83A1-F6EECF244321}">
                <p14:modId xmlns:p14="http://schemas.microsoft.com/office/powerpoint/2010/main" val="987133050"/>
              </p:ext>
            </p:extLst>
          </p:nvPr>
        </p:nvGraphicFramePr>
        <p:xfrm>
          <a:off x="1028950" y="5700980"/>
          <a:ext cx="8768956" cy="435293"/>
        </p:xfrm>
        <a:graphic>
          <a:graphicData uri="http://schemas.openxmlformats.org/drawingml/2006/table">
            <a:tbl>
              <a:tblPr/>
              <a:tblGrid>
                <a:gridCol w="8768956">
                  <a:extLst>
                    <a:ext uri="{9D8B030D-6E8A-4147-A177-3AD203B41FA5}">
                      <a16:colId xmlns:a16="http://schemas.microsoft.com/office/drawing/2014/main" val="20000"/>
                    </a:ext>
                  </a:extLst>
                </a:gridCol>
              </a:tblGrid>
              <a:tr h="43529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900" dirty="0">
                          <a:solidFill>
                            <a:schemeClr val="tx2"/>
                          </a:solidFill>
                          <a:latin typeface="+mn-lt"/>
                          <a:cs typeface="Avenir Book"/>
                        </a:rPr>
                        <a:t>Habits</a:t>
                      </a:r>
                      <a:r>
                        <a:rPr lang="en-US" sz="1900" baseline="0" dirty="0">
                          <a:solidFill>
                            <a:schemeClr val="tx2"/>
                          </a:solidFill>
                          <a:latin typeface="+mn-lt"/>
                          <a:cs typeface="Avenir Book"/>
                        </a:rPr>
                        <a:t> of inclusive teachers  </a:t>
                      </a:r>
                      <a:endParaRPr lang="en-US" sz="1900" dirty="0">
                        <a:solidFill>
                          <a:schemeClr val="tx2"/>
                        </a:solidFill>
                        <a:latin typeface="+mn-lt"/>
                        <a:cs typeface="Avenir Book"/>
                      </a:endParaRPr>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graphicFrame>
        <p:nvGraphicFramePr>
          <p:cNvPr id="40" name="Table 39">
            <a:extLst>
              <a:ext uri="{FF2B5EF4-FFF2-40B4-BE49-F238E27FC236}">
                <a16:creationId xmlns:a16="http://schemas.microsoft.com/office/drawing/2014/main" id="{39297299-DE47-FC41-BA27-7A1CD2AD5447}"/>
              </a:ext>
            </a:extLst>
          </p:cNvPr>
          <p:cNvGraphicFramePr>
            <a:graphicFrameLocks noGrp="1"/>
          </p:cNvGraphicFramePr>
          <p:nvPr>
            <p:extLst>
              <p:ext uri="{D42A27DB-BD31-4B8C-83A1-F6EECF244321}">
                <p14:modId xmlns:p14="http://schemas.microsoft.com/office/powerpoint/2010/main" val="1453229467"/>
              </p:ext>
            </p:extLst>
          </p:nvPr>
        </p:nvGraphicFramePr>
        <p:xfrm>
          <a:off x="1031449" y="4677958"/>
          <a:ext cx="1121077" cy="822993"/>
        </p:xfrm>
        <a:graphic>
          <a:graphicData uri="http://schemas.openxmlformats.org/drawingml/2006/table">
            <a:tbl>
              <a:tblPr/>
              <a:tblGrid>
                <a:gridCol w="1121077">
                  <a:extLst>
                    <a:ext uri="{9D8B030D-6E8A-4147-A177-3AD203B41FA5}">
                      <a16:colId xmlns:a16="http://schemas.microsoft.com/office/drawing/2014/main" val="20000"/>
                    </a:ext>
                  </a:extLst>
                </a:gridCol>
              </a:tblGrid>
              <a:tr h="82299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n>
                            <a:noFill/>
                          </a:ln>
                          <a:latin typeface="+mn-lt"/>
                          <a:cs typeface="Avenir Book"/>
                        </a:rPr>
                        <a:t>Noticing</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1" name="Table 40">
            <a:extLst>
              <a:ext uri="{FF2B5EF4-FFF2-40B4-BE49-F238E27FC236}">
                <a16:creationId xmlns:a16="http://schemas.microsoft.com/office/drawing/2014/main" id="{EE699B7C-0926-1F49-9089-7116D515E24B}"/>
              </a:ext>
            </a:extLst>
          </p:cNvPr>
          <p:cNvGraphicFramePr>
            <a:graphicFrameLocks noGrp="1"/>
          </p:cNvGraphicFramePr>
          <p:nvPr>
            <p:extLst>
              <p:ext uri="{D42A27DB-BD31-4B8C-83A1-F6EECF244321}">
                <p14:modId xmlns:p14="http://schemas.microsoft.com/office/powerpoint/2010/main" val="1485280627"/>
              </p:ext>
            </p:extLst>
          </p:nvPr>
        </p:nvGraphicFramePr>
        <p:xfrm>
          <a:off x="2291014" y="4680302"/>
          <a:ext cx="1122307" cy="820649"/>
        </p:xfrm>
        <a:graphic>
          <a:graphicData uri="http://schemas.openxmlformats.org/drawingml/2006/table">
            <a:tbl>
              <a:tblPr/>
              <a:tblGrid>
                <a:gridCol w="1122307">
                  <a:extLst>
                    <a:ext uri="{9D8B030D-6E8A-4147-A177-3AD203B41FA5}">
                      <a16:colId xmlns:a16="http://schemas.microsoft.com/office/drawing/2014/main" val="20000"/>
                    </a:ext>
                  </a:extLst>
                </a:gridCol>
              </a:tblGrid>
              <a:tr h="8206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Classroom</a:t>
                      </a:r>
                      <a:r>
                        <a:rPr lang="en-US" sz="1200" baseline="0" dirty="0">
                          <a:latin typeface="+mn-lt"/>
                          <a:cs typeface="Avenir Book"/>
                        </a:rPr>
                        <a:t> Environment</a:t>
                      </a:r>
                      <a:endParaRPr lang="en-US" sz="1200" dirty="0">
                        <a:latin typeface="+mn-lt"/>
                        <a:cs typeface="Avenir Book"/>
                      </a:endParaRP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2" name="Table 41">
            <a:extLst>
              <a:ext uri="{FF2B5EF4-FFF2-40B4-BE49-F238E27FC236}">
                <a16:creationId xmlns:a16="http://schemas.microsoft.com/office/drawing/2014/main" id="{108FE6C1-0936-AB4F-84B0-B7F104AB80C2}"/>
              </a:ext>
            </a:extLst>
          </p:cNvPr>
          <p:cNvGraphicFramePr>
            <a:graphicFrameLocks noGrp="1"/>
          </p:cNvGraphicFramePr>
          <p:nvPr>
            <p:extLst>
              <p:ext uri="{D42A27DB-BD31-4B8C-83A1-F6EECF244321}">
                <p14:modId xmlns:p14="http://schemas.microsoft.com/office/powerpoint/2010/main" val="360653341"/>
              </p:ext>
            </p:extLst>
          </p:nvPr>
        </p:nvGraphicFramePr>
        <p:xfrm>
          <a:off x="3594935" y="4680302"/>
          <a:ext cx="1193504" cy="823361"/>
        </p:xfrm>
        <a:graphic>
          <a:graphicData uri="http://schemas.openxmlformats.org/drawingml/2006/table">
            <a:tbl>
              <a:tblPr/>
              <a:tblGrid>
                <a:gridCol w="1193504">
                  <a:extLst>
                    <a:ext uri="{9D8B030D-6E8A-4147-A177-3AD203B41FA5}">
                      <a16:colId xmlns:a16="http://schemas.microsoft.com/office/drawing/2014/main" val="20000"/>
                    </a:ext>
                  </a:extLst>
                </a:gridCol>
              </a:tblGrid>
              <a:tr h="823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Language for</a:t>
                      </a:r>
                      <a:r>
                        <a:rPr lang="en-US" sz="1200" baseline="0" dirty="0">
                          <a:latin typeface="+mn-lt"/>
                          <a:cs typeface="Avenir Book"/>
                        </a:rPr>
                        <a:t> learning</a:t>
                      </a:r>
                      <a:r>
                        <a:rPr lang="en-US" sz="1200" dirty="0">
                          <a:latin typeface="+mn-lt"/>
                          <a:cs typeface="Avenir Book"/>
                        </a:rPr>
                        <a:t> </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3" name="Table 42">
            <a:extLst>
              <a:ext uri="{FF2B5EF4-FFF2-40B4-BE49-F238E27FC236}">
                <a16:creationId xmlns:a16="http://schemas.microsoft.com/office/drawing/2014/main" id="{2EC98E0C-AB19-6341-B490-5B6098589A84}"/>
              </a:ext>
            </a:extLst>
          </p:cNvPr>
          <p:cNvGraphicFramePr>
            <a:graphicFrameLocks noGrp="1"/>
          </p:cNvGraphicFramePr>
          <p:nvPr>
            <p:extLst>
              <p:ext uri="{D42A27DB-BD31-4B8C-83A1-F6EECF244321}">
                <p14:modId xmlns:p14="http://schemas.microsoft.com/office/powerpoint/2010/main" val="1091899879"/>
              </p:ext>
            </p:extLst>
          </p:nvPr>
        </p:nvGraphicFramePr>
        <p:xfrm>
          <a:off x="4952947" y="4688728"/>
          <a:ext cx="1114321" cy="814935"/>
        </p:xfrm>
        <a:graphic>
          <a:graphicData uri="http://schemas.openxmlformats.org/drawingml/2006/table">
            <a:tbl>
              <a:tblPr/>
              <a:tblGrid>
                <a:gridCol w="1114321">
                  <a:extLst>
                    <a:ext uri="{9D8B030D-6E8A-4147-A177-3AD203B41FA5}">
                      <a16:colId xmlns:a16="http://schemas.microsoft.com/office/drawing/2014/main" val="20000"/>
                    </a:ext>
                  </a:extLst>
                </a:gridCol>
              </a:tblGrid>
              <a:tr h="8149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Graduated Approach</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4" name="Table 43">
            <a:extLst>
              <a:ext uri="{FF2B5EF4-FFF2-40B4-BE49-F238E27FC236}">
                <a16:creationId xmlns:a16="http://schemas.microsoft.com/office/drawing/2014/main" id="{92BD15EE-FA46-3C46-A2D7-8D53FE6D2F54}"/>
              </a:ext>
            </a:extLst>
          </p:cNvPr>
          <p:cNvGraphicFramePr>
            <a:graphicFrameLocks noGrp="1"/>
          </p:cNvGraphicFramePr>
          <p:nvPr>
            <p:extLst>
              <p:ext uri="{D42A27DB-BD31-4B8C-83A1-F6EECF244321}">
                <p14:modId xmlns:p14="http://schemas.microsoft.com/office/powerpoint/2010/main" val="1369130040"/>
              </p:ext>
            </p:extLst>
          </p:nvPr>
        </p:nvGraphicFramePr>
        <p:xfrm>
          <a:off x="6208730" y="4680702"/>
          <a:ext cx="1152045" cy="822960"/>
        </p:xfrm>
        <a:graphic>
          <a:graphicData uri="http://schemas.openxmlformats.org/drawingml/2006/table">
            <a:tbl>
              <a:tblPr/>
              <a:tblGrid>
                <a:gridCol w="1152045">
                  <a:extLst>
                    <a:ext uri="{9D8B030D-6E8A-4147-A177-3AD203B41FA5}">
                      <a16:colId xmlns:a16="http://schemas.microsoft.com/office/drawing/2014/main" val="20000"/>
                    </a:ext>
                  </a:extLst>
                </a:gridCol>
              </a:tblGrid>
              <a:tr h="82296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Co-learning</a:t>
                      </a:r>
                      <a:r>
                        <a:rPr lang="en-US" sz="1200" baseline="0" dirty="0">
                          <a:latin typeface="+mn-lt"/>
                          <a:cs typeface="Avenir Book"/>
                        </a:rPr>
                        <a:t> with experts</a:t>
                      </a:r>
                      <a:r>
                        <a:rPr lang="en-US" sz="1200" dirty="0">
                          <a:latin typeface="+mn-lt"/>
                          <a:cs typeface="Avenir Book"/>
                        </a:rPr>
                        <a:t> – parents as experts</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5" name="Table 44">
            <a:extLst>
              <a:ext uri="{FF2B5EF4-FFF2-40B4-BE49-F238E27FC236}">
                <a16:creationId xmlns:a16="http://schemas.microsoft.com/office/drawing/2014/main" id="{5D497706-1B14-B747-A0EE-ECF2C28B5A10}"/>
              </a:ext>
            </a:extLst>
          </p:cNvPr>
          <p:cNvGraphicFramePr>
            <a:graphicFrameLocks noGrp="1"/>
          </p:cNvGraphicFramePr>
          <p:nvPr>
            <p:extLst>
              <p:ext uri="{D42A27DB-BD31-4B8C-83A1-F6EECF244321}">
                <p14:modId xmlns:p14="http://schemas.microsoft.com/office/powerpoint/2010/main" val="974775911"/>
              </p:ext>
            </p:extLst>
          </p:nvPr>
        </p:nvGraphicFramePr>
        <p:xfrm>
          <a:off x="7531419" y="4688728"/>
          <a:ext cx="1058104" cy="823361"/>
        </p:xfrm>
        <a:graphic>
          <a:graphicData uri="http://schemas.openxmlformats.org/drawingml/2006/table">
            <a:tbl>
              <a:tblPr/>
              <a:tblGrid>
                <a:gridCol w="1058104">
                  <a:extLst>
                    <a:ext uri="{9D8B030D-6E8A-4147-A177-3AD203B41FA5}">
                      <a16:colId xmlns:a16="http://schemas.microsoft.com/office/drawing/2014/main" val="20000"/>
                    </a:ext>
                  </a:extLst>
                </a:gridCol>
              </a:tblGrid>
              <a:tr h="82336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Working with </a:t>
                      </a:r>
                      <a:r>
                        <a:rPr lang="en-US" sz="1200">
                          <a:latin typeface="+mn-lt"/>
                          <a:cs typeface="Avenir Book"/>
                        </a:rPr>
                        <a:t>teaching assistants</a:t>
                      </a:r>
                      <a:endParaRPr lang="en-US" sz="1200" dirty="0">
                        <a:latin typeface="+mn-lt"/>
                        <a:cs typeface="Avenir Book"/>
                      </a:endParaRP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graphicFrame>
        <p:nvGraphicFramePr>
          <p:cNvPr id="48" name="Table 47">
            <a:extLst>
              <a:ext uri="{FF2B5EF4-FFF2-40B4-BE49-F238E27FC236}">
                <a16:creationId xmlns:a16="http://schemas.microsoft.com/office/drawing/2014/main" id="{479840EF-9BF7-D54C-8999-0464A62EC7B4}"/>
              </a:ext>
            </a:extLst>
          </p:cNvPr>
          <p:cNvGraphicFramePr>
            <a:graphicFrameLocks noGrp="1"/>
          </p:cNvGraphicFramePr>
          <p:nvPr>
            <p:extLst>
              <p:ext uri="{D42A27DB-BD31-4B8C-83A1-F6EECF244321}">
                <p14:modId xmlns:p14="http://schemas.microsoft.com/office/powerpoint/2010/main" val="288767198"/>
              </p:ext>
            </p:extLst>
          </p:nvPr>
        </p:nvGraphicFramePr>
        <p:xfrm>
          <a:off x="8712190" y="4688728"/>
          <a:ext cx="1143124" cy="812223"/>
        </p:xfrm>
        <a:graphic>
          <a:graphicData uri="http://schemas.openxmlformats.org/drawingml/2006/table">
            <a:tbl>
              <a:tblPr/>
              <a:tblGrid>
                <a:gridCol w="1143124">
                  <a:extLst>
                    <a:ext uri="{9D8B030D-6E8A-4147-A177-3AD203B41FA5}">
                      <a16:colId xmlns:a16="http://schemas.microsoft.com/office/drawing/2014/main" val="20000"/>
                    </a:ext>
                  </a:extLst>
                </a:gridCol>
              </a:tblGrid>
              <a:tr h="81222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200" dirty="0">
                          <a:latin typeface="+mn-lt"/>
                          <a:cs typeface="Avenir Book"/>
                        </a:rPr>
                        <a:t>Teacher identity</a:t>
                      </a:r>
                    </a:p>
                  </a:txBody>
                  <a:tcPr anchor="ctr">
                    <a:lnL w="12700" cmpd="sng">
                      <a:solidFill>
                        <a:srgbClr val="000000"/>
                      </a:solidFill>
                      <a:prstDash val="solid"/>
                    </a:lnL>
                    <a:lnR w="12700" cmpd="sng">
                      <a:solidFill>
                        <a:srgbClr val="000000"/>
                      </a:solidFill>
                      <a:prstDash val="solid"/>
                    </a:lnR>
                    <a:lnT w="12700" cmpd="sng">
                      <a:solidFill>
                        <a:srgbClr val="000000"/>
                      </a:solidFill>
                      <a:prstDash val="solid"/>
                    </a:lnT>
                    <a:lnB w="12700" cmpd="sng">
                      <a:solidFill>
                        <a:srgbClr val="000000"/>
                      </a:solidFill>
                      <a:prstDash val="soli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0"/>
                  </a:ext>
                </a:extLst>
              </a:tr>
            </a:tbl>
          </a:graphicData>
        </a:graphic>
      </p:graphicFrame>
      <p:sp>
        <p:nvSpPr>
          <p:cNvPr id="49" name="TextBox 48">
            <a:extLst>
              <a:ext uri="{FF2B5EF4-FFF2-40B4-BE49-F238E27FC236}">
                <a16:creationId xmlns:a16="http://schemas.microsoft.com/office/drawing/2014/main" id="{4E5EDEEC-3491-2141-B95D-492E53C71223}"/>
              </a:ext>
            </a:extLst>
          </p:cNvPr>
          <p:cNvSpPr txBox="1"/>
          <p:nvPr/>
        </p:nvSpPr>
        <p:spPr>
          <a:xfrm>
            <a:off x="971542" y="2192561"/>
            <a:ext cx="8826364" cy="338554"/>
          </a:xfrm>
          <a:prstGeom prst="rect">
            <a:avLst/>
          </a:prstGeom>
          <a:noFill/>
        </p:spPr>
        <p:txBody>
          <a:bodyPr wrap="square" rtlCol="0">
            <a:spAutoFit/>
          </a:bodyPr>
          <a:lstStyle/>
          <a:p>
            <a:pPr algn="ctr"/>
            <a:r>
              <a:rPr lang="en-GB" sz="1600" b="1" dirty="0">
                <a:solidFill>
                  <a:schemeClr val="bg2"/>
                </a:solidFill>
              </a:rPr>
              <a:t>Complex scenarios</a:t>
            </a:r>
          </a:p>
        </p:txBody>
      </p:sp>
      <p:sp>
        <p:nvSpPr>
          <p:cNvPr id="50" name="TextBox 49">
            <a:extLst>
              <a:ext uri="{FF2B5EF4-FFF2-40B4-BE49-F238E27FC236}">
                <a16:creationId xmlns:a16="http://schemas.microsoft.com/office/drawing/2014/main" id="{5AB04E62-867D-0540-B6DF-F680597EE7FA}"/>
              </a:ext>
            </a:extLst>
          </p:cNvPr>
          <p:cNvSpPr txBox="1"/>
          <p:nvPr/>
        </p:nvSpPr>
        <p:spPr>
          <a:xfrm>
            <a:off x="1028951" y="4300180"/>
            <a:ext cx="8768956" cy="338554"/>
          </a:xfrm>
          <a:prstGeom prst="rect">
            <a:avLst/>
          </a:prstGeom>
          <a:noFill/>
        </p:spPr>
        <p:txBody>
          <a:bodyPr wrap="square" rtlCol="0">
            <a:spAutoFit/>
          </a:bodyPr>
          <a:lstStyle/>
          <a:p>
            <a:pPr algn="ctr"/>
            <a:r>
              <a:rPr lang="en-GB" sz="1600" b="1" dirty="0">
                <a:solidFill>
                  <a:schemeClr val="bg2"/>
                </a:solidFill>
              </a:rPr>
              <a:t>Permeating Themes</a:t>
            </a:r>
          </a:p>
        </p:txBody>
      </p:sp>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642378" y="2559008"/>
            <a:ext cx="654495" cy="644582"/>
          </a:xfrm>
          <a:prstGeom prst="rect">
            <a:avLst/>
          </a:prstGeom>
        </p:spPr>
      </p:pic>
      <p:pic>
        <p:nvPicPr>
          <p:cNvPr id="7" name="Picture 6"/>
          <p:cNvPicPr>
            <a:picLocks noChangeAspect="1"/>
          </p:cNvPicPr>
          <p:nvPr/>
        </p:nvPicPr>
        <p:blipFill>
          <a:blip r:embed="rId10"/>
          <a:stretch>
            <a:fillRect/>
          </a:stretch>
        </p:blipFill>
        <p:spPr>
          <a:xfrm>
            <a:off x="7664146" y="2531115"/>
            <a:ext cx="658425" cy="646232"/>
          </a:xfrm>
          <a:prstGeom prst="rect">
            <a:avLst/>
          </a:prstGeom>
        </p:spPr>
      </p:pic>
      <p:sp>
        <p:nvSpPr>
          <p:cNvPr id="3" name="TextBox 2">
            <a:extLst>
              <a:ext uri="{FF2B5EF4-FFF2-40B4-BE49-F238E27FC236}">
                <a16:creationId xmlns:a16="http://schemas.microsoft.com/office/drawing/2014/main" id="{72D1BABB-5E5A-5C4F-8EF1-FA2A38FE4ED7}"/>
              </a:ext>
            </a:extLst>
          </p:cNvPr>
          <p:cNvSpPr txBox="1"/>
          <p:nvPr/>
        </p:nvSpPr>
        <p:spPr>
          <a:xfrm>
            <a:off x="154380" y="45718"/>
            <a:ext cx="3823854" cy="369332"/>
          </a:xfrm>
          <a:prstGeom prst="rect">
            <a:avLst/>
          </a:prstGeom>
          <a:noFill/>
        </p:spPr>
        <p:txBody>
          <a:bodyPr wrap="square" rtlCol="0">
            <a:spAutoFit/>
          </a:bodyPr>
          <a:lstStyle/>
          <a:p>
            <a:r>
              <a:rPr lang="en-GB" dirty="0">
                <a:solidFill>
                  <a:schemeClr val="bg1"/>
                </a:solidFill>
              </a:rPr>
              <a:t>Website layout  </a:t>
            </a:r>
          </a:p>
        </p:txBody>
      </p:sp>
    </p:spTree>
    <p:custDataLst>
      <p:tags r:id="rId1"/>
    </p:custDataLst>
    <p:extLst>
      <p:ext uri="{BB962C8B-B14F-4D97-AF65-F5344CB8AC3E}">
        <p14:creationId xmlns:p14="http://schemas.microsoft.com/office/powerpoint/2010/main" val="38745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Why do we need to adopt this new approach?</a:t>
            </a:r>
          </a:p>
        </p:txBody>
      </p:sp>
      <p:sp>
        <p:nvSpPr>
          <p:cNvPr id="13" name="Rectangle 12">
            <a:extLst>
              <a:ext uri="{FF2B5EF4-FFF2-40B4-BE49-F238E27FC236}">
                <a16:creationId xmlns:a16="http://schemas.microsoft.com/office/drawing/2014/main" id="{C83EBF7C-D1A4-4881-968D-2E3CCE04F4C3}"/>
              </a:ext>
            </a:extLst>
          </p:cNvPr>
          <p:cNvSpPr/>
          <p:nvPr/>
        </p:nvSpPr>
        <p:spPr>
          <a:xfrm>
            <a:off x="266000" y="2885681"/>
            <a:ext cx="3442085" cy="1938992"/>
          </a:xfrm>
          <a:prstGeom prst="rect">
            <a:avLst/>
          </a:prstGeom>
        </p:spPr>
        <p:txBody>
          <a:bodyPr wrap="square">
            <a:spAutoFit/>
          </a:bodyPr>
          <a:lstStyle/>
          <a:p>
            <a:pPr algn="ctr">
              <a:spcAft>
                <a:spcPts val="0"/>
              </a:spcAft>
            </a:pPr>
            <a:r>
              <a:rPr lang="en-GB" sz="2400" i="1" dirty="0">
                <a:solidFill>
                  <a:schemeClr val="tx2"/>
                </a:solidFill>
                <a:latin typeface="Arial" panose="020B0604020202020204" pitchFamily="34" charset="0"/>
                <a:ea typeface="MS Mincho" panose="02020609040205080304" pitchFamily="49" charset="-128"/>
                <a:cs typeface="Arial" panose="020B0604020202020204" pitchFamily="34" charset="0"/>
              </a:rPr>
              <a:t>If we expect all teachers to be teachers of SEND then we must provide adequate training</a:t>
            </a:r>
            <a:endParaRPr lang="en-GB" sz="2400" dirty="0">
              <a:solidFill>
                <a:schemeClr val="tx2"/>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4" name="Rectangle 13">
            <a:extLst>
              <a:ext uri="{FF2B5EF4-FFF2-40B4-BE49-F238E27FC236}">
                <a16:creationId xmlns:a16="http://schemas.microsoft.com/office/drawing/2014/main" id="{07784A5F-3701-4F2A-9CBB-C230DE7BF1B3}"/>
              </a:ext>
            </a:extLst>
          </p:cNvPr>
          <p:cNvSpPr/>
          <p:nvPr/>
        </p:nvSpPr>
        <p:spPr>
          <a:xfrm>
            <a:off x="4323084" y="2885681"/>
            <a:ext cx="3493959" cy="1938992"/>
          </a:xfrm>
          <a:prstGeom prst="rect">
            <a:avLst/>
          </a:prstGeom>
        </p:spPr>
        <p:txBody>
          <a:bodyPr wrap="square">
            <a:spAutoFit/>
          </a:bodyPr>
          <a:lstStyle/>
          <a:p>
            <a:pPr algn="ctr">
              <a:spcAft>
                <a:spcPts val="0"/>
              </a:spcAft>
            </a:pPr>
            <a:r>
              <a:rPr lang="en-GB" sz="2400" i="1" dirty="0">
                <a:solidFill>
                  <a:schemeClr val="tx2"/>
                </a:solidFill>
                <a:latin typeface="Arial" panose="020B0604020202020204" pitchFamily="34" charset="0"/>
                <a:ea typeface="MS Mincho" panose="02020609040205080304" pitchFamily="49" charset="-128"/>
                <a:cs typeface="Arial" panose="020B0604020202020204" pitchFamily="34" charset="0"/>
              </a:rPr>
              <a:t>ITT curriculum design that embeds the teaching of SEND, can extend capacity in the teacher workforce</a:t>
            </a:r>
            <a:endParaRPr lang="en-GB" sz="2400" dirty="0">
              <a:solidFill>
                <a:schemeClr val="tx2"/>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5" name="Rectangle 14">
            <a:extLst>
              <a:ext uri="{FF2B5EF4-FFF2-40B4-BE49-F238E27FC236}">
                <a16:creationId xmlns:a16="http://schemas.microsoft.com/office/drawing/2014/main" id="{350E542F-B636-4B0D-8A31-3C9CBD38E7B5}"/>
              </a:ext>
            </a:extLst>
          </p:cNvPr>
          <p:cNvSpPr/>
          <p:nvPr/>
        </p:nvSpPr>
        <p:spPr>
          <a:xfrm>
            <a:off x="8432042" y="2885681"/>
            <a:ext cx="3493958" cy="1938992"/>
          </a:xfrm>
          <a:prstGeom prst="rect">
            <a:avLst/>
          </a:prstGeom>
        </p:spPr>
        <p:txBody>
          <a:bodyPr wrap="square">
            <a:spAutoFit/>
          </a:bodyPr>
          <a:lstStyle/>
          <a:p>
            <a:pPr algn="ctr">
              <a:spcAft>
                <a:spcPts val="0"/>
              </a:spcAft>
            </a:pPr>
            <a:r>
              <a:rPr lang="en-GB" sz="2400" i="1" dirty="0">
                <a:solidFill>
                  <a:schemeClr val="tx2"/>
                </a:solidFill>
                <a:latin typeface="Arial" panose="020B0604020202020204" pitchFamily="34" charset="0"/>
                <a:ea typeface="MS Mincho" panose="02020609040205080304" pitchFamily="49" charset="-128"/>
                <a:cs typeface="Arial" panose="020B0604020202020204" pitchFamily="34" charset="0"/>
              </a:rPr>
              <a:t>By teaching to the typical, we deny trainees the empowering skill of teaching to the margins  </a:t>
            </a:r>
            <a:endParaRPr lang="en-GB" sz="2400" dirty="0">
              <a:solidFill>
                <a:schemeClr val="tx2"/>
              </a:solidFill>
              <a:effectLst/>
              <a:latin typeface="Arial" panose="020B0604020202020204" pitchFamily="34" charset="0"/>
              <a:ea typeface="MS Mincho" panose="02020609040205080304" pitchFamily="49" charset="-128"/>
              <a:cs typeface="Arial" panose="020B0604020202020204" pitchFamily="34" charset="0"/>
            </a:endParaRPr>
          </a:p>
        </p:txBody>
      </p:sp>
      <p:sp>
        <p:nvSpPr>
          <p:cNvPr id="17" name="Rectangle 16">
            <a:extLst>
              <a:ext uri="{FF2B5EF4-FFF2-40B4-BE49-F238E27FC236}">
                <a16:creationId xmlns:a16="http://schemas.microsoft.com/office/drawing/2014/main" id="{2FCCB9BE-634F-448F-83CE-354535C43302}"/>
              </a:ext>
            </a:extLst>
          </p:cNvPr>
          <p:cNvSpPr/>
          <p:nvPr/>
        </p:nvSpPr>
        <p:spPr>
          <a:xfrm>
            <a:off x="233916" y="1470456"/>
            <a:ext cx="3493957" cy="1099751"/>
          </a:xfrm>
          <a:prstGeom prst="rect">
            <a:avLst/>
          </a:prstGeom>
          <a:solidFill>
            <a:schemeClr val="bg1"/>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2B6EDB-4D06-4B2F-B3F2-3E496C0F00E8}"/>
              </a:ext>
            </a:extLst>
          </p:cNvPr>
          <p:cNvSpPr txBox="1"/>
          <p:nvPr/>
        </p:nvSpPr>
        <p:spPr>
          <a:xfrm>
            <a:off x="233916" y="1796405"/>
            <a:ext cx="3474168" cy="461665"/>
          </a:xfrm>
          <a:prstGeom prst="rect">
            <a:avLst/>
          </a:prstGeom>
          <a:noFill/>
        </p:spPr>
        <p:txBody>
          <a:bodyPr wrap="square" rtlCol="0">
            <a:spAutoFit/>
          </a:bodyPr>
          <a:lstStyle/>
          <a:p>
            <a:pPr algn="ctr"/>
            <a:r>
              <a:rPr lang="en-US" sz="2400" dirty="0">
                <a:solidFill>
                  <a:schemeClr val="accent6"/>
                </a:solidFill>
                <a:latin typeface="Arial" panose="020B0604020202020204" pitchFamily="34" charset="0"/>
                <a:cs typeface="Arial" panose="020B0604020202020204" pitchFamily="34" charset="0"/>
              </a:rPr>
              <a:t>The Carter Review</a:t>
            </a:r>
          </a:p>
        </p:txBody>
      </p:sp>
      <p:sp>
        <p:nvSpPr>
          <p:cNvPr id="19" name="Rectangle 18">
            <a:extLst>
              <a:ext uri="{FF2B5EF4-FFF2-40B4-BE49-F238E27FC236}">
                <a16:creationId xmlns:a16="http://schemas.microsoft.com/office/drawing/2014/main" id="{45A0AFA7-3B06-4D4D-9C9C-8DBE2044C939}"/>
              </a:ext>
            </a:extLst>
          </p:cNvPr>
          <p:cNvSpPr/>
          <p:nvPr/>
        </p:nvSpPr>
        <p:spPr>
          <a:xfrm>
            <a:off x="4323084" y="1481132"/>
            <a:ext cx="3493958" cy="1099751"/>
          </a:xfrm>
          <a:prstGeom prst="rect">
            <a:avLst/>
          </a:prstGeom>
          <a:solidFill>
            <a:schemeClr val="bg1"/>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1161F25-6A22-4AC7-8F45-ED94AEA3B641}"/>
              </a:ext>
            </a:extLst>
          </p:cNvPr>
          <p:cNvSpPr txBox="1"/>
          <p:nvPr/>
        </p:nvSpPr>
        <p:spPr>
          <a:xfrm>
            <a:off x="4323085" y="1785930"/>
            <a:ext cx="3493958" cy="461665"/>
          </a:xfrm>
          <a:prstGeom prst="rect">
            <a:avLst/>
          </a:prstGeom>
          <a:noFill/>
        </p:spPr>
        <p:txBody>
          <a:bodyPr wrap="square" rtlCol="0">
            <a:spAutoFit/>
          </a:bodyPr>
          <a:lstStyle/>
          <a:p>
            <a:pPr algn="ctr"/>
            <a:r>
              <a:rPr lang="en-US" sz="2400" dirty="0">
                <a:solidFill>
                  <a:schemeClr val="accent6"/>
                </a:solidFill>
                <a:latin typeface="Arial" panose="020B0604020202020204" pitchFamily="34" charset="0"/>
                <a:cs typeface="Arial" panose="020B0604020202020204" pitchFamily="34" charset="0"/>
              </a:rPr>
              <a:t>ITT research</a:t>
            </a:r>
          </a:p>
        </p:txBody>
      </p:sp>
      <p:sp>
        <p:nvSpPr>
          <p:cNvPr id="21" name="Rectangle 20">
            <a:extLst>
              <a:ext uri="{FF2B5EF4-FFF2-40B4-BE49-F238E27FC236}">
                <a16:creationId xmlns:a16="http://schemas.microsoft.com/office/drawing/2014/main" id="{6568E63B-A522-4F79-8713-1A63EA7D97C4}"/>
              </a:ext>
            </a:extLst>
          </p:cNvPr>
          <p:cNvSpPr/>
          <p:nvPr/>
        </p:nvSpPr>
        <p:spPr>
          <a:xfrm>
            <a:off x="8432042" y="1470456"/>
            <a:ext cx="3493958" cy="1099751"/>
          </a:xfrm>
          <a:prstGeom prst="rect">
            <a:avLst/>
          </a:prstGeom>
          <a:solidFill>
            <a:schemeClr val="bg1"/>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7A009D2-3A75-4FBB-83E6-92237EDC0B9E}"/>
              </a:ext>
            </a:extLst>
          </p:cNvPr>
          <p:cNvSpPr txBox="1"/>
          <p:nvPr/>
        </p:nvSpPr>
        <p:spPr>
          <a:xfrm>
            <a:off x="8412254" y="1796405"/>
            <a:ext cx="3545830" cy="461665"/>
          </a:xfrm>
          <a:prstGeom prst="rect">
            <a:avLst/>
          </a:prstGeom>
          <a:noFill/>
        </p:spPr>
        <p:txBody>
          <a:bodyPr wrap="square" rtlCol="0">
            <a:spAutoFit/>
          </a:bodyPr>
          <a:lstStyle/>
          <a:p>
            <a:pPr algn="ctr"/>
            <a:r>
              <a:rPr lang="en-US" sz="2400" dirty="0">
                <a:solidFill>
                  <a:schemeClr val="accent6"/>
                </a:solidFill>
                <a:latin typeface="Arial" panose="020B0604020202020204" pitchFamily="34" charset="0"/>
                <a:cs typeface="Arial" panose="020B0604020202020204" pitchFamily="34" charset="0"/>
              </a:rPr>
              <a:t>Strengthening pedagogy</a:t>
            </a:r>
          </a:p>
        </p:txBody>
      </p:sp>
    </p:spTree>
    <p:custDataLst>
      <p:tags r:id="rId1"/>
    </p:custDataLst>
    <p:extLst>
      <p:ext uri="{BB962C8B-B14F-4D97-AF65-F5344CB8AC3E}">
        <p14:creationId xmlns:p14="http://schemas.microsoft.com/office/powerpoint/2010/main" val="66181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39B30-11D4-4C95-9B71-54AB483BC7CA}"/>
              </a:ext>
            </a:extLst>
          </p:cNvPr>
          <p:cNvSpPr>
            <a:spLocks noGrp="1"/>
          </p:cNvSpPr>
          <p:nvPr>
            <p:ph type="title"/>
          </p:nvPr>
        </p:nvSpPr>
        <p:spPr>
          <a:xfrm>
            <a:off x="49160" y="96120"/>
            <a:ext cx="11305308" cy="647598"/>
          </a:xfrm>
        </p:spPr>
        <p:txBody>
          <a:bodyPr/>
          <a:lstStyle/>
          <a:p>
            <a:r>
              <a:rPr lang="en-GB" b="1" dirty="0">
                <a:latin typeface="Arial" panose="020B0604020202020204" pitchFamily="34" charset="0"/>
              </a:rPr>
              <a:t>View of Early Careers Teachers</a:t>
            </a:r>
          </a:p>
        </p:txBody>
      </p:sp>
      <p:sp>
        <p:nvSpPr>
          <p:cNvPr id="6" name="Title 1">
            <a:extLst>
              <a:ext uri="{FF2B5EF4-FFF2-40B4-BE49-F238E27FC236}">
                <a16:creationId xmlns:a16="http://schemas.microsoft.com/office/drawing/2014/main" id="{92AF7D27-1B23-4AAB-8012-D7F3657570AB}"/>
              </a:ext>
            </a:extLst>
          </p:cNvPr>
          <p:cNvSpPr txBox="1">
            <a:spLocks/>
          </p:cNvSpPr>
          <p:nvPr/>
        </p:nvSpPr>
        <p:spPr>
          <a:xfrm>
            <a:off x="93528" y="894861"/>
            <a:ext cx="8151255" cy="583876"/>
          </a:xfrm>
          <a:prstGeom prst="rect">
            <a:avLst/>
          </a:prstGeom>
        </p:spPr>
        <p:txBody>
          <a:bodyPr>
            <a:noAutofit/>
          </a:bodyPr>
          <a:lstStyle>
            <a:lvl1pPr algn="l" defTabSz="914400" rtl="0" eaLnBrk="1" latinLnBrk="0" hangingPunct="1">
              <a:lnSpc>
                <a:spcPct val="90000"/>
              </a:lnSpc>
              <a:spcBef>
                <a:spcPct val="0"/>
              </a:spcBef>
              <a:buNone/>
              <a:defRPr sz="3200" kern="1200" spc="-100" baseline="0">
                <a:solidFill>
                  <a:schemeClr val="bg1"/>
                </a:solidFill>
                <a:latin typeface="Arial Black" panose="020B0A04020102020204" pitchFamily="34" charset="0"/>
                <a:ea typeface="+mj-ea"/>
                <a:cs typeface="Arial" panose="020B0604020202020204" pitchFamily="34" charset="0"/>
              </a:defRPr>
            </a:lvl1pPr>
          </a:lstStyle>
          <a:p>
            <a:r>
              <a:rPr lang="en-US" sz="2400" b="1" i="1" dirty="0">
                <a:solidFill>
                  <a:schemeClr val="tx2"/>
                </a:solidFill>
                <a:latin typeface="Arial" panose="020B0604020202020204" pitchFamily="34" charset="0"/>
              </a:rPr>
              <a:t>How much SEND Training did you have on your PGCE?</a:t>
            </a:r>
          </a:p>
        </p:txBody>
      </p:sp>
      <p:pic>
        <p:nvPicPr>
          <p:cNvPr id="7" name="Picture 6">
            <a:extLst>
              <a:ext uri="{FF2B5EF4-FFF2-40B4-BE49-F238E27FC236}">
                <a16:creationId xmlns:a16="http://schemas.microsoft.com/office/drawing/2014/main" id="{E1D522D2-1F8F-4A62-AA03-76C046E176BD}"/>
              </a:ext>
            </a:extLst>
          </p:cNvPr>
          <p:cNvPicPr>
            <a:picLocks noChangeAspect="1"/>
          </p:cNvPicPr>
          <p:nvPr/>
        </p:nvPicPr>
        <p:blipFill>
          <a:blip r:embed="rId4"/>
          <a:stretch>
            <a:fillRect/>
          </a:stretch>
        </p:blipFill>
        <p:spPr>
          <a:xfrm>
            <a:off x="4955096" y="5401303"/>
            <a:ext cx="798318" cy="723900"/>
          </a:xfrm>
          <a:prstGeom prst="rect">
            <a:avLst/>
          </a:prstGeom>
        </p:spPr>
      </p:pic>
      <p:sp>
        <p:nvSpPr>
          <p:cNvPr id="8" name="Rectangular Callout 2">
            <a:extLst>
              <a:ext uri="{FF2B5EF4-FFF2-40B4-BE49-F238E27FC236}">
                <a16:creationId xmlns:a16="http://schemas.microsoft.com/office/drawing/2014/main" id="{F2928EB9-8C35-4872-ABED-3EAE59E528CC}"/>
              </a:ext>
            </a:extLst>
          </p:cNvPr>
          <p:cNvSpPr/>
          <p:nvPr/>
        </p:nvSpPr>
        <p:spPr>
          <a:xfrm>
            <a:off x="989703" y="1506381"/>
            <a:ext cx="2982042" cy="1071026"/>
          </a:xfrm>
          <a:prstGeom prst="wedgeRectCallout">
            <a:avLst>
              <a:gd name="adj1" fmla="val -47346"/>
              <a:gd name="adj2" fmla="val 81312"/>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I only had two afternoon lectures on SEND and we did one assignment.</a:t>
            </a:r>
          </a:p>
        </p:txBody>
      </p:sp>
      <p:sp>
        <p:nvSpPr>
          <p:cNvPr id="9" name="Rectangular Callout 9">
            <a:extLst>
              <a:ext uri="{FF2B5EF4-FFF2-40B4-BE49-F238E27FC236}">
                <a16:creationId xmlns:a16="http://schemas.microsoft.com/office/drawing/2014/main" id="{7BB5395E-4AC2-4F7A-A7B4-00EC1E59D1CA}"/>
              </a:ext>
            </a:extLst>
          </p:cNvPr>
          <p:cNvSpPr/>
          <p:nvPr/>
        </p:nvSpPr>
        <p:spPr>
          <a:xfrm>
            <a:off x="2227260" y="2941530"/>
            <a:ext cx="2727836" cy="946847"/>
          </a:xfrm>
          <a:prstGeom prst="wedgeRectCallout">
            <a:avLst>
              <a:gd name="adj1" fmla="val 43926"/>
              <a:gd name="adj2" fmla="val 92885"/>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I didn’t learn to plan lessons with SEND learners in mind.</a:t>
            </a:r>
          </a:p>
        </p:txBody>
      </p:sp>
      <p:sp>
        <p:nvSpPr>
          <p:cNvPr id="10" name="Rectangular Callout 10">
            <a:extLst>
              <a:ext uri="{FF2B5EF4-FFF2-40B4-BE49-F238E27FC236}">
                <a16:creationId xmlns:a16="http://schemas.microsoft.com/office/drawing/2014/main" id="{8D49DFDF-7BCA-4D06-8F69-11887AB455EA}"/>
              </a:ext>
            </a:extLst>
          </p:cNvPr>
          <p:cNvSpPr/>
          <p:nvPr/>
        </p:nvSpPr>
        <p:spPr>
          <a:xfrm>
            <a:off x="1116805" y="4238504"/>
            <a:ext cx="2727837" cy="978139"/>
          </a:xfrm>
          <a:prstGeom prst="wedgeRectCallout">
            <a:avLst>
              <a:gd name="adj1" fmla="val -48439"/>
              <a:gd name="adj2" fmla="val 88853"/>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The SENCO doesn’t have time to train me as an NQT</a:t>
            </a:r>
          </a:p>
        </p:txBody>
      </p:sp>
      <p:pic>
        <p:nvPicPr>
          <p:cNvPr id="11" name="Picture 10">
            <a:extLst>
              <a:ext uri="{FF2B5EF4-FFF2-40B4-BE49-F238E27FC236}">
                <a16:creationId xmlns:a16="http://schemas.microsoft.com/office/drawing/2014/main" id="{EE4B34B2-6E76-4FF3-AEAC-7818D22A5ACE}"/>
              </a:ext>
            </a:extLst>
          </p:cNvPr>
          <p:cNvPicPr>
            <a:picLocks noChangeAspect="1"/>
          </p:cNvPicPr>
          <p:nvPr/>
        </p:nvPicPr>
        <p:blipFill>
          <a:blip r:embed="rId5"/>
          <a:stretch>
            <a:fillRect/>
          </a:stretch>
        </p:blipFill>
        <p:spPr>
          <a:xfrm>
            <a:off x="6077411" y="5401303"/>
            <a:ext cx="748831" cy="748830"/>
          </a:xfrm>
          <a:prstGeom prst="rect">
            <a:avLst/>
          </a:prstGeom>
        </p:spPr>
      </p:pic>
      <p:sp>
        <p:nvSpPr>
          <p:cNvPr id="12" name="Oval Callout 12">
            <a:extLst>
              <a:ext uri="{FF2B5EF4-FFF2-40B4-BE49-F238E27FC236}">
                <a16:creationId xmlns:a16="http://schemas.microsoft.com/office/drawing/2014/main" id="{5175CA08-B552-486B-A876-270998D2980D}"/>
              </a:ext>
            </a:extLst>
          </p:cNvPr>
          <p:cNvSpPr/>
          <p:nvPr/>
        </p:nvSpPr>
        <p:spPr>
          <a:xfrm>
            <a:off x="7150239" y="5572331"/>
            <a:ext cx="2227824" cy="781616"/>
          </a:xfrm>
          <a:prstGeom prst="wedgeEllipseCallout">
            <a:avLst>
              <a:gd name="adj1" fmla="val -71877"/>
              <a:gd name="adj2" fmla="val -47666"/>
            </a:avLst>
          </a:prstGeom>
          <a:solidFill>
            <a:schemeClr val="bg1"/>
          </a:solidFill>
          <a:ln w="12700">
            <a:solidFill>
              <a:schemeClr val="accent4"/>
            </a:solidFill>
          </a:ln>
        </p:spPr>
        <p:style>
          <a:lnRef idx="2">
            <a:schemeClr val="dk1"/>
          </a:lnRef>
          <a:fillRef idx="1">
            <a:schemeClr val="lt1"/>
          </a:fillRef>
          <a:effectRef idx="0">
            <a:schemeClr val="dk1"/>
          </a:effectRef>
          <a:fontRef idx="minor">
            <a:schemeClr val="dk1"/>
          </a:fontRef>
        </p:style>
        <p:txBody>
          <a:bodyPr lIns="108057" tIns="54029" rIns="108057" bIns="54029" spcCol="0" rtlCol="0" anchor="ctr"/>
          <a:lstStyle/>
          <a:p>
            <a:pPr algn="ctr"/>
            <a:r>
              <a:rPr lang="en-US" sz="1600" i="1" dirty="0">
                <a:solidFill>
                  <a:schemeClr val="tx2"/>
                </a:solidFill>
                <a:latin typeface="Arial" panose="020B0604020202020204" pitchFamily="34" charset="0"/>
                <a:cs typeface="Arial" panose="020B0604020202020204" pitchFamily="34" charset="0"/>
              </a:rPr>
              <a:t>“Just look at what I can do</a:t>
            </a:r>
            <a:r>
              <a:rPr lang="en-US" sz="1400" i="1" dirty="0">
                <a:solidFill>
                  <a:schemeClr val="tx2"/>
                </a:solidFill>
                <a:latin typeface="Arial" panose="020B0604020202020204" pitchFamily="34" charset="0"/>
                <a:cs typeface="Arial" panose="020B0604020202020204" pitchFamily="34" charset="0"/>
              </a:rPr>
              <a:t>!”</a:t>
            </a:r>
          </a:p>
        </p:txBody>
      </p:sp>
      <p:sp>
        <p:nvSpPr>
          <p:cNvPr id="13" name="Cloud Callout 3">
            <a:extLst>
              <a:ext uri="{FF2B5EF4-FFF2-40B4-BE49-F238E27FC236}">
                <a16:creationId xmlns:a16="http://schemas.microsoft.com/office/drawing/2014/main" id="{9E0624B9-38C9-4E8A-85C5-FA1355698B37}"/>
              </a:ext>
            </a:extLst>
          </p:cNvPr>
          <p:cNvSpPr/>
          <p:nvPr/>
        </p:nvSpPr>
        <p:spPr>
          <a:xfrm>
            <a:off x="2119512" y="5530211"/>
            <a:ext cx="2593574" cy="781616"/>
          </a:xfrm>
          <a:prstGeom prst="cloudCallout">
            <a:avLst>
              <a:gd name="adj1" fmla="val 54251"/>
              <a:gd name="adj2" fmla="val -62634"/>
            </a:avLst>
          </a:prstGeom>
          <a:solidFill>
            <a:schemeClr val="bg1"/>
          </a:solidFill>
          <a:ln w="1270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cs typeface="Arial" panose="020B0604020202020204" pitchFamily="34" charset="0"/>
              </a:rPr>
              <a:t>“What’s wrong </a:t>
            </a:r>
          </a:p>
          <a:p>
            <a:pPr algn="ctr"/>
            <a:r>
              <a:rPr lang="en-US" sz="1600" dirty="0">
                <a:solidFill>
                  <a:schemeClr val="tx1">
                    <a:lumMod val="75000"/>
                    <a:lumOff val="25000"/>
                  </a:schemeClr>
                </a:solidFill>
                <a:latin typeface="Arial" panose="020B0604020202020204" pitchFamily="34" charset="0"/>
                <a:cs typeface="Arial" panose="020B0604020202020204" pitchFamily="34" charset="0"/>
              </a:rPr>
              <a:t>with me?</a:t>
            </a:r>
          </a:p>
        </p:txBody>
      </p:sp>
      <p:sp>
        <p:nvSpPr>
          <p:cNvPr id="14" name="Rectangular Callout 14">
            <a:extLst>
              <a:ext uri="{FF2B5EF4-FFF2-40B4-BE49-F238E27FC236}">
                <a16:creationId xmlns:a16="http://schemas.microsoft.com/office/drawing/2014/main" id="{9305568D-8C41-4963-9E39-2E2575E1B309}"/>
              </a:ext>
            </a:extLst>
          </p:cNvPr>
          <p:cNvSpPr/>
          <p:nvPr/>
        </p:nvSpPr>
        <p:spPr>
          <a:xfrm>
            <a:off x="5055656" y="1478737"/>
            <a:ext cx="6416990" cy="1020364"/>
          </a:xfrm>
          <a:prstGeom prst="wedgeRectCallout">
            <a:avLst>
              <a:gd name="adj1" fmla="val 35655"/>
              <a:gd name="adj2" fmla="val 73105"/>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Each time we focused on a new area of the curriculum we were taught to consider pupils who would struggle. Shown how to increase access. Looked at chunking, scaffolding, cueing, retrieval..</a:t>
            </a:r>
          </a:p>
        </p:txBody>
      </p:sp>
      <p:sp>
        <p:nvSpPr>
          <p:cNvPr id="15" name="Rectangular Callout 16">
            <a:extLst>
              <a:ext uri="{FF2B5EF4-FFF2-40B4-BE49-F238E27FC236}">
                <a16:creationId xmlns:a16="http://schemas.microsoft.com/office/drawing/2014/main" id="{F317BA27-6B75-485A-9D86-04ECDDF97136}"/>
              </a:ext>
            </a:extLst>
          </p:cNvPr>
          <p:cNvSpPr/>
          <p:nvPr/>
        </p:nvSpPr>
        <p:spPr>
          <a:xfrm>
            <a:off x="5552324" y="2861682"/>
            <a:ext cx="5372350" cy="1106544"/>
          </a:xfrm>
          <a:prstGeom prst="wedgeRectCallout">
            <a:avLst>
              <a:gd name="adj1" fmla="val -46902"/>
              <a:gd name="adj2" fmla="val 75115"/>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We weren’t taught about learners with SEND separately on my ITT course. We continually considered those with or without SEND who might get stuck.</a:t>
            </a:r>
          </a:p>
        </p:txBody>
      </p:sp>
      <p:sp>
        <p:nvSpPr>
          <p:cNvPr id="16" name="Rectangular Callout 17">
            <a:extLst>
              <a:ext uri="{FF2B5EF4-FFF2-40B4-BE49-F238E27FC236}">
                <a16:creationId xmlns:a16="http://schemas.microsoft.com/office/drawing/2014/main" id="{6FCB4F65-0832-4890-8200-3276BC24F647}"/>
              </a:ext>
            </a:extLst>
          </p:cNvPr>
          <p:cNvSpPr/>
          <p:nvPr/>
        </p:nvSpPr>
        <p:spPr>
          <a:xfrm>
            <a:off x="6826242" y="4196279"/>
            <a:ext cx="4982658" cy="1020364"/>
          </a:xfrm>
          <a:prstGeom prst="wedgeRectCallout">
            <a:avLst>
              <a:gd name="adj1" fmla="val 41642"/>
              <a:gd name="adj2" fmla="val 85247"/>
            </a:avLst>
          </a:prstGeom>
          <a:solidFill>
            <a:schemeClr val="bg1"/>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lumMod val="75000"/>
                    <a:lumOff val="25000"/>
                  </a:schemeClr>
                </a:solidFill>
                <a:latin typeface="Arial" panose="020B0604020202020204" pitchFamily="34" charset="0"/>
                <a:ea typeface="Geneva" panose="020B0503030404040204" pitchFamily="34" charset="0"/>
                <a:cs typeface="Arial" panose="020B0604020202020204" pitchFamily="34" charset="0"/>
              </a:rPr>
              <a:t>We practiced noticing skills, so we could quickly identify learners in difficulty. Then we would try a different approach. We learnt to adapt.</a:t>
            </a:r>
          </a:p>
        </p:txBody>
      </p:sp>
    </p:spTree>
    <p:custDataLst>
      <p:tags r:id="rId1"/>
    </p:custDataLst>
    <p:extLst>
      <p:ext uri="{BB962C8B-B14F-4D97-AF65-F5344CB8AC3E}">
        <p14:creationId xmlns:p14="http://schemas.microsoft.com/office/powerpoint/2010/main" val="135885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SEND" val="mvBf4KO6"/>
  <p:tag name="ARTICULATE_SLIDE_COUNT" val="22"/>
  <p:tag name="ARTICULATE_DESIGN_ID_SEND LIGHTER" val="a4zd99dC"/>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2.xml><?xml version="1.0" encoding="utf-8"?>
<a:theme xmlns:a="http://schemas.openxmlformats.org/drawingml/2006/main" name="1_SEND">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id="{AD12B21D-AB59-4771-9540-5B35245E5E9C}" vid="{F3F6C6B1-C967-4440-9C7D-9C65DBDFA2A4}"/>
    </a:ext>
  </a:extLst>
</a:theme>
</file>

<file path=ppt/theme/theme3.xml><?xml version="1.0" encoding="utf-8"?>
<a:theme xmlns:a="http://schemas.openxmlformats.org/drawingml/2006/main" name="SEND Lighter">
  <a:themeElements>
    <a:clrScheme name="SEND Lighter">
      <a:dk1>
        <a:srgbClr val="3D3D44"/>
      </a:dk1>
      <a:lt1>
        <a:sysClr val="window" lastClr="FFFFFF"/>
      </a:lt1>
      <a:dk2>
        <a:srgbClr val="53545B"/>
      </a:dk2>
      <a:lt2>
        <a:srgbClr val="E7E6E6"/>
      </a:lt2>
      <a:accent1>
        <a:srgbClr val="006F85"/>
      </a:accent1>
      <a:accent2>
        <a:srgbClr val="548B75"/>
      </a:accent2>
      <a:accent3>
        <a:srgbClr val="9C6D86"/>
      </a:accent3>
      <a:accent4>
        <a:srgbClr val="007774"/>
      </a:accent4>
      <a:accent5>
        <a:srgbClr val="5C8EB8"/>
      </a:accent5>
      <a:accent6>
        <a:srgbClr val="943877"/>
      </a:accent6>
      <a:hlink>
        <a:srgbClr val="3D3D44"/>
      </a:hlink>
      <a:folHlink>
        <a:srgbClr val="3D3D44"/>
      </a:folHlink>
    </a:clrScheme>
    <a:fontScheme name="Real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D Lighter" id="{F29DAC9E-FF4C-40FE-83E7-1E01687190DE}" vid="{F132BAC4-EEAD-458C-BE97-7FF0D4A80E6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SEND</Template>
  <TotalTime>1575</TotalTime>
  <Words>3898</Words>
  <Application>Microsoft Office PowerPoint</Application>
  <PresentationFormat>Widescreen</PresentationFormat>
  <Paragraphs>300</Paragraphs>
  <Slides>22</Slides>
  <Notes>20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Arial</vt:lpstr>
      <vt:lpstr>Arial Black</vt:lpstr>
      <vt:lpstr>Arial Rounded MT Bold</vt:lpstr>
      <vt:lpstr>Avenir Book</vt:lpstr>
      <vt:lpstr>Calibri</vt:lpstr>
      <vt:lpstr>News Gothic MT</vt:lpstr>
      <vt:lpstr>SEND</vt:lpstr>
      <vt:lpstr>1_SEND</vt:lpstr>
      <vt:lpstr>SEND Lighter</vt:lpstr>
      <vt:lpstr>PowerPoint Presentation</vt:lpstr>
      <vt:lpstr>PowerPoint Presentation</vt:lpstr>
      <vt:lpstr>How do we teach everyone?</vt:lpstr>
      <vt:lpstr>PowerPoint Presentation</vt:lpstr>
      <vt:lpstr>Re-framing our approach</vt:lpstr>
      <vt:lpstr>See SEND as central not peripheral</vt:lpstr>
      <vt:lpstr>PowerPoint Presentation</vt:lpstr>
      <vt:lpstr>Why do we need to adopt this new approach?</vt:lpstr>
      <vt:lpstr>View of Early Careers Teachers</vt:lpstr>
      <vt:lpstr>‘Bolted on’ approach</vt:lpstr>
      <vt:lpstr>Built in, not bolted on</vt:lpstr>
      <vt:lpstr>The trajectory towards adaptive expertise</vt:lpstr>
      <vt:lpstr>Developing adaptive expertise in teaching</vt:lpstr>
      <vt:lpstr>What do trainees need to know?</vt:lpstr>
      <vt:lpstr>What is good for learners with SEND is good for everyone</vt:lpstr>
      <vt:lpstr>Methodology</vt:lpstr>
      <vt:lpstr>PowerPoint Presentation</vt:lpstr>
      <vt:lpstr>Complex scenarios</vt:lpstr>
      <vt:lpstr>Identifying inclusive habits</vt:lpstr>
      <vt:lpstr>Teacher Handbook: SEND</vt:lpstr>
      <vt:lpstr>Signposting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Walsh</dc:creator>
  <cp:lastModifiedBy>David</cp:lastModifiedBy>
  <cp:revision>161</cp:revision>
  <dcterms:created xsi:type="dcterms:W3CDTF">2020-09-18T13:22:07Z</dcterms:created>
  <dcterms:modified xsi:type="dcterms:W3CDTF">2021-09-11T11:23:21Z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727C6E46-9566-445A-B2F1-63F39EB905BF</vt:lpwstr>
  </property>
  <property fmtid="{D5CDD505-2E9C-101B-9397-08002B2CF9AE}" pid="3" name="ArticulatePath">
    <vt:lpwstr>Working with Teaching Assistants</vt:lpwstr>
  </property>
</Properties>
</file>